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4"/>
  </p:notesMasterIdLst>
  <p:handoutMasterIdLst>
    <p:handoutMasterId r:id="rId25"/>
  </p:handoutMasterIdLst>
  <p:sldIdLst>
    <p:sldId id="277" r:id="rId2"/>
    <p:sldId id="278" r:id="rId3"/>
    <p:sldId id="262" r:id="rId4"/>
    <p:sldId id="264" r:id="rId5"/>
    <p:sldId id="279" r:id="rId6"/>
    <p:sldId id="286" r:id="rId7"/>
    <p:sldId id="268" r:id="rId8"/>
    <p:sldId id="287" r:id="rId9"/>
    <p:sldId id="288" r:id="rId10"/>
    <p:sldId id="281" r:id="rId11"/>
    <p:sldId id="265" r:id="rId12"/>
    <p:sldId id="266" r:id="rId13"/>
    <p:sldId id="270" r:id="rId14"/>
    <p:sldId id="282" r:id="rId15"/>
    <p:sldId id="267" r:id="rId16"/>
    <p:sldId id="269" r:id="rId17"/>
    <p:sldId id="283" r:id="rId18"/>
    <p:sldId id="284" r:id="rId19"/>
    <p:sldId id="285" r:id="rId20"/>
    <p:sldId id="272" r:id="rId21"/>
    <p:sldId id="273" r:id="rId22"/>
    <p:sldId id="275" r:id="rId23"/>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7D3D"/>
    <a:srgbClr val="141355"/>
    <a:srgbClr val="96B5DF"/>
    <a:srgbClr val="D28E08"/>
    <a:srgbClr val="DAC210"/>
    <a:srgbClr val="F7A7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84087" autoAdjust="0"/>
  </p:normalViewPr>
  <p:slideViewPr>
    <p:cSldViewPr snapToGrid="0">
      <p:cViewPr>
        <p:scale>
          <a:sx n="85" d="100"/>
          <a:sy n="85" d="100"/>
        </p:scale>
        <p:origin x="-168" y="-120"/>
      </p:cViewPr>
      <p:guideLst>
        <p:guide orient="horz" pos="2160"/>
        <p:guide pos="3840"/>
      </p:guideLst>
    </p:cSldViewPr>
  </p:slideViewPr>
  <p:notesTextViewPr>
    <p:cViewPr>
      <p:scale>
        <a:sx n="1" d="1"/>
        <a:sy n="1" d="1"/>
      </p:scale>
      <p:origin x="0" y="264"/>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729E42-EE0B-7E47-8FDE-465DCF18AB44}" type="doc">
      <dgm:prSet loTypeId="urn:microsoft.com/office/officeart/2005/8/layout/process5" loCatId="" qsTypeId="urn:microsoft.com/office/officeart/2005/8/quickstyle/3D3" qsCatId="3D" csTypeId="urn:microsoft.com/office/officeart/2005/8/colors/accent0_1" csCatId="mainScheme" phldr="1"/>
      <dgm:spPr/>
      <dgm:t>
        <a:bodyPr/>
        <a:lstStyle/>
        <a:p>
          <a:endParaRPr lang="en-US"/>
        </a:p>
      </dgm:t>
    </dgm:pt>
    <dgm:pt modelId="{A6F74CC9-6555-2D42-AE7D-B94C95A86749}">
      <dgm:prSet phldrT="[Text]" custT="1"/>
      <dgm:spPr/>
      <dgm:t>
        <a:bodyPr/>
        <a:lstStyle/>
        <a:p>
          <a:r>
            <a:rPr lang="en-US" sz="1200" dirty="0" smtClean="0"/>
            <a:t>13:00</a:t>
          </a:r>
        </a:p>
        <a:p>
          <a:r>
            <a:rPr lang="en-US" sz="1200" dirty="0" smtClean="0"/>
            <a:t>MICU consult recommends that </a:t>
          </a:r>
          <a:r>
            <a:rPr lang="en-US" sz="1200" dirty="0" err="1" smtClean="0"/>
            <a:t>pt</a:t>
          </a:r>
          <a:r>
            <a:rPr lang="en-US" sz="1200" dirty="0" smtClean="0"/>
            <a:t> stable for floor</a:t>
          </a:r>
          <a:endParaRPr lang="en-US" sz="1200" dirty="0"/>
        </a:p>
      </dgm:t>
    </dgm:pt>
    <dgm:pt modelId="{DD17051E-7CC4-694C-910C-8E87EAF0866A}" type="parTrans" cxnId="{A1D99CB7-DC78-E042-8744-24B2EAF3B06E}">
      <dgm:prSet/>
      <dgm:spPr/>
      <dgm:t>
        <a:bodyPr/>
        <a:lstStyle/>
        <a:p>
          <a:endParaRPr lang="en-US" sz="1400"/>
        </a:p>
      </dgm:t>
    </dgm:pt>
    <dgm:pt modelId="{B4268796-AAD0-714F-8540-E4281E99C403}" type="sibTrans" cxnId="{A1D99CB7-DC78-E042-8744-24B2EAF3B06E}">
      <dgm:prSet custT="1"/>
      <dgm:spPr/>
      <dgm:t>
        <a:bodyPr/>
        <a:lstStyle/>
        <a:p>
          <a:endParaRPr lang="en-US" sz="1400"/>
        </a:p>
      </dgm:t>
    </dgm:pt>
    <dgm:pt modelId="{F7076006-21CE-3A49-ADF9-426B4C8C4BEA}">
      <dgm:prSet phldrT="[Text]" custT="1"/>
      <dgm:spPr/>
      <dgm:t>
        <a:bodyPr/>
        <a:lstStyle/>
        <a:p>
          <a:r>
            <a:rPr lang="en-US" sz="1200" dirty="0" smtClean="0"/>
            <a:t>14:46</a:t>
          </a:r>
        </a:p>
        <a:p>
          <a:r>
            <a:rPr lang="en-US" sz="1200" dirty="0" smtClean="0"/>
            <a:t>Admitting resident notified by RN that floor policy precludes ordered drip rate</a:t>
          </a:r>
          <a:endParaRPr lang="en-US" sz="1200" dirty="0"/>
        </a:p>
      </dgm:t>
    </dgm:pt>
    <dgm:pt modelId="{F5077A85-4FB6-DC48-9AAF-AE5CDB59F02C}" type="parTrans" cxnId="{52855816-0A77-E047-AA7A-2DE2E28CFE7B}">
      <dgm:prSet/>
      <dgm:spPr/>
      <dgm:t>
        <a:bodyPr/>
        <a:lstStyle/>
        <a:p>
          <a:endParaRPr lang="en-US" sz="1400"/>
        </a:p>
      </dgm:t>
    </dgm:pt>
    <dgm:pt modelId="{CA0C30A0-DF24-BF40-A240-AF461C2C00A1}" type="sibTrans" cxnId="{52855816-0A77-E047-AA7A-2DE2E28CFE7B}">
      <dgm:prSet custT="1"/>
      <dgm:spPr/>
      <dgm:t>
        <a:bodyPr/>
        <a:lstStyle/>
        <a:p>
          <a:endParaRPr lang="en-US" sz="1400"/>
        </a:p>
      </dgm:t>
    </dgm:pt>
    <dgm:pt modelId="{AAADBB8A-BB91-AD4D-90B7-DDA50C1D3FD1}">
      <dgm:prSet phldrT="[Text]" custT="1"/>
      <dgm:spPr/>
      <dgm:t>
        <a:bodyPr/>
        <a:lstStyle/>
        <a:p>
          <a:r>
            <a:rPr lang="en-US" sz="1200" dirty="0" smtClean="0"/>
            <a:t>15:05</a:t>
          </a:r>
        </a:p>
        <a:p>
          <a:r>
            <a:rPr lang="en-US" sz="1200" dirty="0" smtClean="0"/>
            <a:t>Admitting resident lowers drip rate</a:t>
          </a:r>
          <a:endParaRPr lang="en-US" sz="1200" dirty="0"/>
        </a:p>
      </dgm:t>
    </dgm:pt>
    <dgm:pt modelId="{7B822ABC-B59A-A643-82D9-EDE814D6E8A7}" type="parTrans" cxnId="{645E31BA-C91B-A343-A472-11D7BBCD7662}">
      <dgm:prSet/>
      <dgm:spPr/>
      <dgm:t>
        <a:bodyPr/>
        <a:lstStyle/>
        <a:p>
          <a:endParaRPr lang="en-US" sz="1400"/>
        </a:p>
      </dgm:t>
    </dgm:pt>
    <dgm:pt modelId="{2F42AC23-2278-B947-A0A8-51DEBC34FA5B}" type="sibTrans" cxnId="{645E31BA-C91B-A343-A472-11D7BBCD7662}">
      <dgm:prSet custT="1"/>
      <dgm:spPr/>
      <dgm:t>
        <a:bodyPr/>
        <a:lstStyle/>
        <a:p>
          <a:endParaRPr lang="en-US" sz="1400"/>
        </a:p>
      </dgm:t>
    </dgm:pt>
    <dgm:pt modelId="{77583B50-D46E-914F-84E1-693F6284F052}">
      <dgm:prSet phldrT="[Text]" custT="1"/>
      <dgm:spPr/>
      <dgm:t>
        <a:bodyPr/>
        <a:lstStyle/>
        <a:p>
          <a:r>
            <a:rPr lang="en-US" sz="1200" dirty="0" smtClean="0"/>
            <a:t>15:05</a:t>
          </a:r>
        </a:p>
        <a:p>
          <a:r>
            <a:rPr lang="en-US" sz="1200" dirty="0" smtClean="0"/>
            <a:t>ED RN in participating in resuscitation of acute stroke when order entered</a:t>
          </a:r>
          <a:endParaRPr lang="en-US" sz="1200" dirty="0"/>
        </a:p>
      </dgm:t>
    </dgm:pt>
    <dgm:pt modelId="{15E0883C-8A0C-D24E-8EA1-9832221B45CA}" type="parTrans" cxnId="{A12FC783-E6E0-A944-82AE-019D3785186C}">
      <dgm:prSet/>
      <dgm:spPr/>
      <dgm:t>
        <a:bodyPr/>
        <a:lstStyle/>
        <a:p>
          <a:endParaRPr lang="en-US" sz="1400"/>
        </a:p>
      </dgm:t>
    </dgm:pt>
    <dgm:pt modelId="{5A686D46-34BF-B54C-9E04-867A74599314}" type="sibTrans" cxnId="{A12FC783-E6E0-A944-82AE-019D3785186C}">
      <dgm:prSet custT="1"/>
      <dgm:spPr/>
      <dgm:t>
        <a:bodyPr/>
        <a:lstStyle/>
        <a:p>
          <a:endParaRPr lang="en-US" sz="1400"/>
        </a:p>
      </dgm:t>
    </dgm:pt>
    <dgm:pt modelId="{AD0CA59B-BC0B-BE4E-80BB-0EB35606725F}">
      <dgm:prSet phldrT="[Text]" custT="1"/>
      <dgm:spPr/>
      <dgm:t>
        <a:bodyPr/>
        <a:lstStyle/>
        <a:p>
          <a:r>
            <a:rPr lang="en-US" sz="1200" dirty="0" smtClean="0"/>
            <a:t>15:15</a:t>
          </a:r>
        </a:p>
        <a:p>
          <a:r>
            <a:rPr lang="en-US" sz="1200" dirty="0" smtClean="0"/>
            <a:t>Transport arrives to bring patient to bed</a:t>
          </a:r>
          <a:endParaRPr lang="en-US" sz="1200" dirty="0"/>
        </a:p>
      </dgm:t>
    </dgm:pt>
    <dgm:pt modelId="{4151B5D6-56DC-3B41-9775-CCA11E5EA79C}" type="parTrans" cxnId="{B207FFD3-1783-2349-BB00-24E286EC3A71}">
      <dgm:prSet/>
      <dgm:spPr/>
      <dgm:t>
        <a:bodyPr/>
        <a:lstStyle/>
        <a:p>
          <a:endParaRPr lang="en-US" sz="1400"/>
        </a:p>
      </dgm:t>
    </dgm:pt>
    <dgm:pt modelId="{0FF3A023-4ABE-8F49-AA57-8F5F3990C888}" type="sibTrans" cxnId="{B207FFD3-1783-2349-BB00-24E286EC3A71}">
      <dgm:prSet custT="1"/>
      <dgm:spPr/>
      <dgm:t>
        <a:bodyPr/>
        <a:lstStyle/>
        <a:p>
          <a:endParaRPr lang="en-US" sz="1400"/>
        </a:p>
      </dgm:t>
    </dgm:pt>
    <dgm:pt modelId="{275616A3-7DA1-B94D-809B-0D9A0ED532EF}">
      <dgm:prSet phldrT="[Text]" custT="1"/>
      <dgm:spPr/>
      <dgm:t>
        <a:bodyPr/>
        <a:lstStyle/>
        <a:p>
          <a:r>
            <a:rPr lang="en-US" sz="1200" dirty="0" smtClean="0"/>
            <a:t>14:05</a:t>
          </a:r>
        </a:p>
        <a:p>
          <a:r>
            <a:rPr lang="en-US" sz="1200" dirty="0" smtClean="0"/>
            <a:t>Admitting resident entered order for NTG </a:t>
          </a:r>
          <a:r>
            <a:rPr lang="en-US" sz="1200" dirty="0" err="1" smtClean="0"/>
            <a:t>gtt</a:t>
          </a:r>
          <a:endParaRPr lang="en-US" sz="1200" dirty="0"/>
        </a:p>
      </dgm:t>
    </dgm:pt>
    <dgm:pt modelId="{4841457D-C8EC-4844-A27F-9C4CEE4C9FCB}" type="parTrans" cxnId="{0E4E65AD-1170-364B-8295-A58017EF5133}">
      <dgm:prSet/>
      <dgm:spPr/>
      <dgm:t>
        <a:bodyPr/>
        <a:lstStyle/>
        <a:p>
          <a:endParaRPr lang="en-US" sz="1400"/>
        </a:p>
      </dgm:t>
    </dgm:pt>
    <dgm:pt modelId="{92FD5C06-698F-0B48-A2F1-C6B602E8754A}" type="sibTrans" cxnId="{0E4E65AD-1170-364B-8295-A58017EF5133}">
      <dgm:prSet custT="1"/>
      <dgm:spPr/>
      <dgm:t>
        <a:bodyPr/>
        <a:lstStyle/>
        <a:p>
          <a:endParaRPr lang="en-US" sz="1400"/>
        </a:p>
      </dgm:t>
    </dgm:pt>
    <dgm:pt modelId="{C880115D-48B1-2942-9E81-7ED895762646}">
      <dgm:prSet phldrT="[Text]" custT="1"/>
      <dgm:spPr/>
      <dgm:t>
        <a:bodyPr/>
        <a:lstStyle/>
        <a:p>
          <a:r>
            <a:rPr lang="en-US" sz="1200" dirty="0" smtClean="0"/>
            <a:t>15:25</a:t>
          </a:r>
        </a:p>
        <a:p>
          <a:r>
            <a:rPr lang="en-US" sz="1200" dirty="0" smtClean="0"/>
            <a:t>Patient transported to floor prior to drip rate being changed and without RN</a:t>
          </a:r>
          <a:endParaRPr lang="en-US" sz="1200" dirty="0"/>
        </a:p>
      </dgm:t>
    </dgm:pt>
    <dgm:pt modelId="{2CCA6C63-2E88-0741-90A6-276EA9D05961}" type="parTrans" cxnId="{731FB4D1-CD5E-1B4E-A791-97D41AE037CA}">
      <dgm:prSet/>
      <dgm:spPr/>
      <dgm:t>
        <a:bodyPr/>
        <a:lstStyle/>
        <a:p>
          <a:endParaRPr lang="en-US" sz="1400"/>
        </a:p>
      </dgm:t>
    </dgm:pt>
    <dgm:pt modelId="{B7A7B0F5-D2E2-BA4B-B6DC-0A28F58B30C3}" type="sibTrans" cxnId="{731FB4D1-CD5E-1B4E-A791-97D41AE037CA}">
      <dgm:prSet/>
      <dgm:spPr/>
      <dgm:t>
        <a:bodyPr/>
        <a:lstStyle/>
        <a:p>
          <a:endParaRPr lang="en-US" sz="1400"/>
        </a:p>
      </dgm:t>
    </dgm:pt>
    <dgm:pt modelId="{815FA865-3984-1243-BDCB-96F472D3A676}" type="pres">
      <dgm:prSet presAssocID="{74729E42-EE0B-7E47-8FDE-465DCF18AB44}" presName="diagram" presStyleCnt="0">
        <dgm:presLayoutVars>
          <dgm:dir/>
          <dgm:resizeHandles val="exact"/>
        </dgm:presLayoutVars>
      </dgm:prSet>
      <dgm:spPr/>
      <dgm:t>
        <a:bodyPr/>
        <a:lstStyle/>
        <a:p>
          <a:endParaRPr lang="en-US"/>
        </a:p>
      </dgm:t>
    </dgm:pt>
    <dgm:pt modelId="{7EEB5F84-2334-8148-8FA7-C77CF87B3367}" type="pres">
      <dgm:prSet presAssocID="{A6F74CC9-6555-2D42-AE7D-B94C95A86749}" presName="node" presStyleLbl="node1" presStyleIdx="0" presStyleCnt="7" custScaleX="41520" custLinFactNeighborX="-1582" custLinFactNeighborY="693">
        <dgm:presLayoutVars>
          <dgm:bulletEnabled val="1"/>
        </dgm:presLayoutVars>
      </dgm:prSet>
      <dgm:spPr/>
      <dgm:t>
        <a:bodyPr/>
        <a:lstStyle/>
        <a:p>
          <a:endParaRPr lang="en-US"/>
        </a:p>
      </dgm:t>
    </dgm:pt>
    <dgm:pt modelId="{ABFBC1E6-7641-F94E-95A0-61E2B6C2A797}" type="pres">
      <dgm:prSet presAssocID="{B4268796-AAD0-714F-8540-E4281E99C403}" presName="sibTrans" presStyleLbl="sibTrans2D1" presStyleIdx="0" presStyleCnt="6"/>
      <dgm:spPr/>
      <dgm:t>
        <a:bodyPr/>
        <a:lstStyle/>
        <a:p>
          <a:endParaRPr lang="en-US"/>
        </a:p>
      </dgm:t>
    </dgm:pt>
    <dgm:pt modelId="{3690F083-6637-3549-96FD-D290B698ECB9}" type="pres">
      <dgm:prSet presAssocID="{B4268796-AAD0-714F-8540-E4281E99C403}" presName="connectorText" presStyleLbl="sibTrans2D1" presStyleIdx="0" presStyleCnt="6"/>
      <dgm:spPr/>
      <dgm:t>
        <a:bodyPr/>
        <a:lstStyle/>
        <a:p>
          <a:endParaRPr lang="en-US"/>
        </a:p>
      </dgm:t>
    </dgm:pt>
    <dgm:pt modelId="{7C1D392C-8E53-524A-B20E-9E3D2744F32C}" type="pres">
      <dgm:prSet presAssocID="{275616A3-7DA1-B94D-809B-0D9A0ED532EF}" presName="node" presStyleLbl="node1" presStyleIdx="1" presStyleCnt="7" custScaleX="41520" custLinFactNeighborX="-31353" custLinFactNeighborY="693">
        <dgm:presLayoutVars>
          <dgm:bulletEnabled val="1"/>
        </dgm:presLayoutVars>
      </dgm:prSet>
      <dgm:spPr/>
      <dgm:t>
        <a:bodyPr/>
        <a:lstStyle/>
        <a:p>
          <a:endParaRPr lang="en-US"/>
        </a:p>
      </dgm:t>
    </dgm:pt>
    <dgm:pt modelId="{B92830D6-0A32-6B43-9B06-DCE95DF1C058}" type="pres">
      <dgm:prSet presAssocID="{92FD5C06-698F-0B48-A2F1-C6B602E8754A}" presName="sibTrans" presStyleLbl="sibTrans2D1" presStyleIdx="1" presStyleCnt="6"/>
      <dgm:spPr/>
      <dgm:t>
        <a:bodyPr/>
        <a:lstStyle/>
        <a:p>
          <a:endParaRPr lang="en-US"/>
        </a:p>
      </dgm:t>
    </dgm:pt>
    <dgm:pt modelId="{55F8826C-0635-C946-AA72-4C3B4F406209}" type="pres">
      <dgm:prSet presAssocID="{92FD5C06-698F-0B48-A2F1-C6B602E8754A}" presName="connectorText" presStyleLbl="sibTrans2D1" presStyleIdx="1" presStyleCnt="6"/>
      <dgm:spPr/>
      <dgm:t>
        <a:bodyPr/>
        <a:lstStyle/>
        <a:p>
          <a:endParaRPr lang="en-US"/>
        </a:p>
      </dgm:t>
    </dgm:pt>
    <dgm:pt modelId="{A1FBA836-C376-5D4B-B7CB-AB6B02C03B05}" type="pres">
      <dgm:prSet presAssocID="{F7076006-21CE-3A49-ADF9-426B4C8C4BEA}" presName="node" presStyleLbl="node1" presStyleIdx="2" presStyleCnt="7" custScaleX="41520" custLinFactNeighborX="-60429" custLinFactNeighborY="-105">
        <dgm:presLayoutVars>
          <dgm:bulletEnabled val="1"/>
        </dgm:presLayoutVars>
      </dgm:prSet>
      <dgm:spPr/>
      <dgm:t>
        <a:bodyPr/>
        <a:lstStyle/>
        <a:p>
          <a:endParaRPr lang="en-US"/>
        </a:p>
      </dgm:t>
    </dgm:pt>
    <dgm:pt modelId="{46670839-688E-DE45-B37E-8542420CF8F1}" type="pres">
      <dgm:prSet presAssocID="{CA0C30A0-DF24-BF40-A240-AF461C2C00A1}" presName="sibTrans" presStyleLbl="sibTrans2D1" presStyleIdx="2" presStyleCnt="6"/>
      <dgm:spPr/>
      <dgm:t>
        <a:bodyPr/>
        <a:lstStyle/>
        <a:p>
          <a:endParaRPr lang="en-US"/>
        </a:p>
      </dgm:t>
    </dgm:pt>
    <dgm:pt modelId="{5A082C78-D851-714E-91E8-4AD974A42E58}" type="pres">
      <dgm:prSet presAssocID="{CA0C30A0-DF24-BF40-A240-AF461C2C00A1}" presName="connectorText" presStyleLbl="sibTrans2D1" presStyleIdx="2" presStyleCnt="6"/>
      <dgm:spPr/>
      <dgm:t>
        <a:bodyPr/>
        <a:lstStyle/>
        <a:p>
          <a:endParaRPr lang="en-US"/>
        </a:p>
      </dgm:t>
    </dgm:pt>
    <dgm:pt modelId="{EF5AF40A-F00F-A946-BEBC-1F02C856967B}" type="pres">
      <dgm:prSet presAssocID="{AAADBB8A-BB91-AD4D-90B7-DDA50C1D3FD1}" presName="node" presStyleLbl="node1" presStyleIdx="3" presStyleCnt="7" custScaleX="41520" custLinFactNeighborX="-89508" custLinFactNeighborY="-105">
        <dgm:presLayoutVars>
          <dgm:bulletEnabled val="1"/>
        </dgm:presLayoutVars>
      </dgm:prSet>
      <dgm:spPr/>
      <dgm:t>
        <a:bodyPr/>
        <a:lstStyle/>
        <a:p>
          <a:endParaRPr lang="en-US"/>
        </a:p>
      </dgm:t>
    </dgm:pt>
    <dgm:pt modelId="{4530CF02-E28E-9643-9132-0C7AFB5E6BF2}" type="pres">
      <dgm:prSet presAssocID="{2F42AC23-2278-B947-A0A8-51DEBC34FA5B}" presName="sibTrans" presStyleLbl="sibTrans2D1" presStyleIdx="3" presStyleCnt="6"/>
      <dgm:spPr/>
      <dgm:t>
        <a:bodyPr/>
        <a:lstStyle/>
        <a:p>
          <a:endParaRPr lang="en-US"/>
        </a:p>
      </dgm:t>
    </dgm:pt>
    <dgm:pt modelId="{3015DC20-968C-E743-A7F3-688D0ED6771F}" type="pres">
      <dgm:prSet presAssocID="{2F42AC23-2278-B947-A0A8-51DEBC34FA5B}" presName="connectorText" presStyleLbl="sibTrans2D1" presStyleIdx="3" presStyleCnt="6"/>
      <dgm:spPr/>
      <dgm:t>
        <a:bodyPr/>
        <a:lstStyle/>
        <a:p>
          <a:endParaRPr lang="en-US"/>
        </a:p>
      </dgm:t>
    </dgm:pt>
    <dgm:pt modelId="{11C5462C-E758-C142-8027-65EC09D47F06}" type="pres">
      <dgm:prSet presAssocID="{77583B50-D46E-914F-84E1-693F6284F052}" presName="node" presStyleLbl="node1" presStyleIdx="4" presStyleCnt="7" custScaleX="41520" custLinFactX="-17251" custLinFactNeighborX="-100000" custLinFactNeighborY="-875">
        <dgm:presLayoutVars>
          <dgm:bulletEnabled val="1"/>
        </dgm:presLayoutVars>
      </dgm:prSet>
      <dgm:spPr/>
      <dgm:t>
        <a:bodyPr/>
        <a:lstStyle/>
        <a:p>
          <a:endParaRPr lang="en-US"/>
        </a:p>
      </dgm:t>
    </dgm:pt>
    <dgm:pt modelId="{C5A4CD84-9240-8641-9E57-325A4E18EB51}" type="pres">
      <dgm:prSet presAssocID="{5A686D46-34BF-B54C-9E04-867A74599314}" presName="sibTrans" presStyleLbl="sibTrans2D1" presStyleIdx="4" presStyleCnt="6"/>
      <dgm:spPr/>
      <dgm:t>
        <a:bodyPr/>
        <a:lstStyle/>
        <a:p>
          <a:endParaRPr lang="en-US"/>
        </a:p>
      </dgm:t>
    </dgm:pt>
    <dgm:pt modelId="{96460496-54C9-4A49-8462-2F50F09421EA}" type="pres">
      <dgm:prSet presAssocID="{5A686D46-34BF-B54C-9E04-867A74599314}" presName="connectorText" presStyleLbl="sibTrans2D1" presStyleIdx="4" presStyleCnt="6"/>
      <dgm:spPr/>
      <dgm:t>
        <a:bodyPr/>
        <a:lstStyle/>
        <a:p>
          <a:endParaRPr lang="en-US"/>
        </a:p>
      </dgm:t>
    </dgm:pt>
    <dgm:pt modelId="{C4104E76-0DED-DF42-9D21-38E0A2062FAB}" type="pres">
      <dgm:prSet presAssocID="{AD0CA59B-BC0B-BE4E-80BB-0EB35606725F}" presName="node" presStyleLbl="node1" presStyleIdx="5" presStyleCnt="7" custScaleX="41520" custLinFactY="-66225" custLinFactNeighborX="-63983" custLinFactNeighborY="-100000">
        <dgm:presLayoutVars>
          <dgm:bulletEnabled val="1"/>
        </dgm:presLayoutVars>
      </dgm:prSet>
      <dgm:spPr/>
      <dgm:t>
        <a:bodyPr/>
        <a:lstStyle/>
        <a:p>
          <a:endParaRPr lang="en-US"/>
        </a:p>
      </dgm:t>
    </dgm:pt>
    <dgm:pt modelId="{717F06D2-6F76-0F49-ABF1-2979C0D7087C}" type="pres">
      <dgm:prSet presAssocID="{0FF3A023-4ABE-8F49-AA57-8F5F3990C888}" presName="sibTrans" presStyleLbl="sibTrans2D1" presStyleIdx="5" presStyleCnt="6"/>
      <dgm:spPr/>
      <dgm:t>
        <a:bodyPr/>
        <a:lstStyle/>
        <a:p>
          <a:endParaRPr lang="en-US"/>
        </a:p>
      </dgm:t>
    </dgm:pt>
    <dgm:pt modelId="{151C4404-2ECE-E94F-93EC-72E9FF3EEC2F}" type="pres">
      <dgm:prSet presAssocID="{0FF3A023-4ABE-8F49-AA57-8F5F3990C888}" presName="connectorText" presStyleLbl="sibTrans2D1" presStyleIdx="5" presStyleCnt="6"/>
      <dgm:spPr/>
      <dgm:t>
        <a:bodyPr/>
        <a:lstStyle/>
        <a:p>
          <a:endParaRPr lang="en-US"/>
        </a:p>
      </dgm:t>
    </dgm:pt>
    <dgm:pt modelId="{E0138217-14B7-134E-90ED-D70F2FACDFA8}" type="pres">
      <dgm:prSet presAssocID="{C880115D-48B1-2942-9E81-7ED895762646}" presName="node" presStyleLbl="node1" presStyleIdx="6" presStyleCnt="7" custScaleX="41520" custLinFactY="-66772" custLinFactNeighborX="69709" custLinFactNeighborY="-100000">
        <dgm:presLayoutVars>
          <dgm:bulletEnabled val="1"/>
        </dgm:presLayoutVars>
      </dgm:prSet>
      <dgm:spPr/>
      <dgm:t>
        <a:bodyPr/>
        <a:lstStyle/>
        <a:p>
          <a:endParaRPr lang="en-US"/>
        </a:p>
      </dgm:t>
    </dgm:pt>
  </dgm:ptLst>
  <dgm:cxnLst>
    <dgm:cxn modelId="{7DCED202-66AB-A74C-B001-98605E9B8D96}" type="presOf" srcId="{2F42AC23-2278-B947-A0A8-51DEBC34FA5B}" destId="{3015DC20-968C-E743-A7F3-688D0ED6771F}" srcOrd="1" destOrd="0" presId="urn:microsoft.com/office/officeart/2005/8/layout/process5"/>
    <dgm:cxn modelId="{C164EC9F-D357-BF43-82E4-D3EFAD05478D}" type="presOf" srcId="{F7076006-21CE-3A49-ADF9-426B4C8C4BEA}" destId="{A1FBA836-C376-5D4B-B7CB-AB6B02C03B05}" srcOrd="0" destOrd="0" presId="urn:microsoft.com/office/officeart/2005/8/layout/process5"/>
    <dgm:cxn modelId="{6BA7FD63-2F89-DA4B-A1BF-333B8AC5FB57}" type="presOf" srcId="{A6F74CC9-6555-2D42-AE7D-B94C95A86749}" destId="{7EEB5F84-2334-8148-8FA7-C77CF87B3367}" srcOrd="0" destOrd="0" presId="urn:microsoft.com/office/officeart/2005/8/layout/process5"/>
    <dgm:cxn modelId="{B207FFD3-1783-2349-BB00-24E286EC3A71}" srcId="{74729E42-EE0B-7E47-8FDE-465DCF18AB44}" destId="{AD0CA59B-BC0B-BE4E-80BB-0EB35606725F}" srcOrd="5" destOrd="0" parTransId="{4151B5D6-56DC-3B41-9775-CCA11E5EA79C}" sibTransId="{0FF3A023-4ABE-8F49-AA57-8F5F3990C888}"/>
    <dgm:cxn modelId="{252555CB-ADBA-E34B-9447-3517C6FDE71A}" type="presOf" srcId="{92FD5C06-698F-0B48-A2F1-C6B602E8754A}" destId="{B92830D6-0A32-6B43-9B06-DCE95DF1C058}" srcOrd="0" destOrd="0" presId="urn:microsoft.com/office/officeart/2005/8/layout/process5"/>
    <dgm:cxn modelId="{98E573BE-A649-4841-BFB9-F261B0E7F402}" type="presOf" srcId="{5A686D46-34BF-B54C-9E04-867A74599314}" destId="{C5A4CD84-9240-8641-9E57-325A4E18EB51}" srcOrd="0" destOrd="0" presId="urn:microsoft.com/office/officeart/2005/8/layout/process5"/>
    <dgm:cxn modelId="{52855816-0A77-E047-AA7A-2DE2E28CFE7B}" srcId="{74729E42-EE0B-7E47-8FDE-465DCF18AB44}" destId="{F7076006-21CE-3A49-ADF9-426B4C8C4BEA}" srcOrd="2" destOrd="0" parTransId="{F5077A85-4FB6-DC48-9AAF-AE5CDB59F02C}" sibTransId="{CA0C30A0-DF24-BF40-A240-AF461C2C00A1}"/>
    <dgm:cxn modelId="{731FB4D1-CD5E-1B4E-A791-97D41AE037CA}" srcId="{74729E42-EE0B-7E47-8FDE-465DCF18AB44}" destId="{C880115D-48B1-2942-9E81-7ED895762646}" srcOrd="6" destOrd="0" parTransId="{2CCA6C63-2E88-0741-90A6-276EA9D05961}" sibTransId="{B7A7B0F5-D2E2-BA4B-B6DC-0A28F58B30C3}"/>
    <dgm:cxn modelId="{5E038AC7-C36C-8641-9C2A-75DBEA8CDFE4}" type="presOf" srcId="{92FD5C06-698F-0B48-A2F1-C6B602E8754A}" destId="{55F8826C-0635-C946-AA72-4C3B4F406209}" srcOrd="1" destOrd="0" presId="urn:microsoft.com/office/officeart/2005/8/layout/process5"/>
    <dgm:cxn modelId="{BC56A055-3D46-1A42-8C46-EF0E551A8849}" type="presOf" srcId="{B4268796-AAD0-714F-8540-E4281E99C403}" destId="{ABFBC1E6-7641-F94E-95A0-61E2B6C2A797}" srcOrd="0" destOrd="0" presId="urn:microsoft.com/office/officeart/2005/8/layout/process5"/>
    <dgm:cxn modelId="{0E4E65AD-1170-364B-8295-A58017EF5133}" srcId="{74729E42-EE0B-7E47-8FDE-465DCF18AB44}" destId="{275616A3-7DA1-B94D-809B-0D9A0ED532EF}" srcOrd="1" destOrd="0" parTransId="{4841457D-C8EC-4844-A27F-9C4CEE4C9FCB}" sibTransId="{92FD5C06-698F-0B48-A2F1-C6B602E8754A}"/>
    <dgm:cxn modelId="{5FAD5F40-6B2B-D944-B822-B3931643FC66}" type="presOf" srcId="{CA0C30A0-DF24-BF40-A240-AF461C2C00A1}" destId="{5A082C78-D851-714E-91E8-4AD974A42E58}" srcOrd="1" destOrd="0" presId="urn:microsoft.com/office/officeart/2005/8/layout/process5"/>
    <dgm:cxn modelId="{220583D8-3964-374C-B198-3807701D04EA}" type="presOf" srcId="{AAADBB8A-BB91-AD4D-90B7-DDA50C1D3FD1}" destId="{EF5AF40A-F00F-A946-BEBC-1F02C856967B}" srcOrd="0" destOrd="0" presId="urn:microsoft.com/office/officeart/2005/8/layout/process5"/>
    <dgm:cxn modelId="{C996711C-E09E-7142-8621-80E1D94B68C4}" type="presOf" srcId="{B4268796-AAD0-714F-8540-E4281E99C403}" destId="{3690F083-6637-3549-96FD-D290B698ECB9}" srcOrd="1" destOrd="0" presId="urn:microsoft.com/office/officeart/2005/8/layout/process5"/>
    <dgm:cxn modelId="{C6FE5A69-7205-D144-8D4D-31B1AC9D2855}" type="presOf" srcId="{C880115D-48B1-2942-9E81-7ED895762646}" destId="{E0138217-14B7-134E-90ED-D70F2FACDFA8}" srcOrd="0" destOrd="0" presId="urn:microsoft.com/office/officeart/2005/8/layout/process5"/>
    <dgm:cxn modelId="{1EB1FDF9-A7FA-774E-9423-4FA5474C2DFF}" type="presOf" srcId="{77583B50-D46E-914F-84E1-693F6284F052}" destId="{11C5462C-E758-C142-8027-65EC09D47F06}" srcOrd="0" destOrd="0" presId="urn:microsoft.com/office/officeart/2005/8/layout/process5"/>
    <dgm:cxn modelId="{A1D99CB7-DC78-E042-8744-24B2EAF3B06E}" srcId="{74729E42-EE0B-7E47-8FDE-465DCF18AB44}" destId="{A6F74CC9-6555-2D42-AE7D-B94C95A86749}" srcOrd="0" destOrd="0" parTransId="{DD17051E-7CC4-694C-910C-8E87EAF0866A}" sibTransId="{B4268796-AAD0-714F-8540-E4281E99C403}"/>
    <dgm:cxn modelId="{51C4BF2D-C7AA-B643-9BDB-CC6A916D825E}" type="presOf" srcId="{5A686D46-34BF-B54C-9E04-867A74599314}" destId="{96460496-54C9-4A49-8462-2F50F09421EA}" srcOrd="1" destOrd="0" presId="urn:microsoft.com/office/officeart/2005/8/layout/process5"/>
    <dgm:cxn modelId="{E4E6CFB3-9B0E-924B-BD0C-86CCB5B19770}" type="presOf" srcId="{0FF3A023-4ABE-8F49-AA57-8F5F3990C888}" destId="{717F06D2-6F76-0F49-ABF1-2979C0D7087C}" srcOrd="0" destOrd="0" presId="urn:microsoft.com/office/officeart/2005/8/layout/process5"/>
    <dgm:cxn modelId="{A12FC783-E6E0-A944-82AE-019D3785186C}" srcId="{74729E42-EE0B-7E47-8FDE-465DCF18AB44}" destId="{77583B50-D46E-914F-84E1-693F6284F052}" srcOrd="4" destOrd="0" parTransId="{15E0883C-8A0C-D24E-8EA1-9832221B45CA}" sibTransId="{5A686D46-34BF-B54C-9E04-867A74599314}"/>
    <dgm:cxn modelId="{9E83D9CD-A524-1C4F-941B-1F671D1A0CAF}" type="presOf" srcId="{275616A3-7DA1-B94D-809B-0D9A0ED532EF}" destId="{7C1D392C-8E53-524A-B20E-9E3D2744F32C}" srcOrd="0" destOrd="0" presId="urn:microsoft.com/office/officeart/2005/8/layout/process5"/>
    <dgm:cxn modelId="{AEBF5673-E0A4-5F4D-95EA-B80570D53582}" type="presOf" srcId="{74729E42-EE0B-7E47-8FDE-465DCF18AB44}" destId="{815FA865-3984-1243-BDCB-96F472D3A676}" srcOrd="0" destOrd="0" presId="urn:microsoft.com/office/officeart/2005/8/layout/process5"/>
    <dgm:cxn modelId="{645E31BA-C91B-A343-A472-11D7BBCD7662}" srcId="{74729E42-EE0B-7E47-8FDE-465DCF18AB44}" destId="{AAADBB8A-BB91-AD4D-90B7-DDA50C1D3FD1}" srcOrd="3" destOrd="0" parTransId="{7B822ABC-B59A-A643-82D9-EDE814D6E8A7}" sibTransId="{2F42AC23-2278-B947-A0A8-51DEBC34FA5B}"/>
    <dgm:cxn modelId="{ED2ADAB5-CBCA-734E-A0C6-AB7CA83000EC}" type="presOf" srcId="{0FF3A023-4ABE-8F49-AA57-8F5F3990C888}" destId="{151C4404-2ECE-E94F-93EC-72E9FF3EEC2F}" srcOrd="1" destOrd="0" presId="urn:microsoft.com/office/officeart/2005/8/layout/process5"/>
    <dgm:cxn modelId="{D908F164-7BBC-FD4A-A44C-F45DF95BBF08}" type="presOf" srcId="{CA0C30A0-DF24-BF40-A240-AF461C2C00A1}" destId="{46670839-688E-DE45-B37E-8542420CF8F1}" srcOrd="0" destOrd="0" presId="urn:microsoft.com/office/officeart/2005/8/layout/process5"/>
    <dgm:cxn modelId="{71C03B82-15D2-7247-9C9E-D851D0E8EE7B}" type="presOf" srcId="{2F42AC23-2278-B947-A0A8-51DEBC34FA5B}" destId="{4530CF02-E28E-9643-9132-0C7AFB5E6BF2}" srcOrd="0" destOrd="0" presId="urn:microsoft.com/office/officeart/2005/8/layout/process5"/>
    <dgm:cxn modelId="{DD070BB1-16FA-7640-B5A7-AD1E26268AD5}" type="presOf" srcId="{AD0CA59B-BC0B-BE4E-80BB-0EB35606725F}" destId="{C4104E76-0DED-DF42-9D21-38E0A2062FAB}" srcOrd="0" destOrd="0" presId="urn:microsoft.com/office/officeart/2005/8/layout/process5"/>
    <dgm:cxn modelId="{98818F6A-FCB6-114C-B3E1-711FC4E54CDD}" type="presParOf" srcId="{815FA865-3984-1243-BDCB-96F472D3A676}" destId="{7EEB5F84-2334-8148-8FA7-C77CF87B3367}" srcOrd="0" destOrd="0" presId="urn:microsoft.com/office/officeart/2005/8/layout/process5"/>
    <dgm:cxn modelId="{77345228-BAA3-9D40-8011-47B489859B1E}" type="presParOf" srcId="{815FA865-3984-1243-BDCB-96F472D3A676}" destId="{ABFBC1E6-7641-F94E-95A0-61E2B6C2A797}" srcOrd="1" destOrd="0" presId="urn:microsoft.com/office/officeart/2005/8/layout/process5"/>
    <dgm:cxn modelId="{7D6E1665-B9C6-6D44-B9D5-A5AB5DBEB2BE}" type="presParOf" srcId="{ABFBC1E6-7641-F94E-95A0-61E2B6C2A797}" destId="{3690F083-6637-3549-96FD-D290B698ECB9}" srcOrd="0" destOrd="0" presId="urn:microsoft.com/office/officeart/2005/8/layout/process5"/>
    <dgm:cxn modelId="{4D8F67D2-2917-5344-A891-A54651B57FBB}" type="presParOf" srcId="{815FA865-3984-1243-BDCB-96F472D3A676}" destId="{7C1D392C-8E53-524A-B20E-9E3D2744F32C}" srcOrd="2" destOrd="0" presId="urn:microsoft.com/office/officeart/2005/8/layout/process5"/>
    <dgm:cxn modelId="{4DB37852-4134-E149-A905-A4445C7558B1}" type="presParOf" srcId="{815FA865-3984-1243-BDCB-96F472D3A676}" destId="{B92830D6-0A32-6B43-9B06-DCE95DF1C058}" srcOrd="3" destOrd="0" presId="urn:microsoft.com/office/officeart/2005/8/layout/process5"/>
    <dgm:cxn modelId="{B8A68153-9181-9D49-8864-7D57A216F38B}" type="presParOf" srcId="{B92830D6-0A32-6B43-9B06-DCE95DF1C058}" destId="{55F8826C-0635-C946-AA72-4C3B4F406209}" srcOrd="0" destOrd="0" presId="urn:microsoft.com/office/officeart/2005/8/layout/process5"/>
    <dgm:cxn modelId="{96530CD8-FD17-9C44-BF7A-FFF7ECF469F7}" type="presParOf" srcId="{815FA865-3984-1243-BDCB-96F472D3A676}" destId="{A1FBA836-C376-5D4B-B7CB-AB6B02C03B05}" srcOrd="4" destOrd="0" presId="urn:microsoft.com/office/officeart/2005/8/layout/process5"/>
    <dgm:cxn modelId="{EAAFF657-E7C4-1847-8398-9411F5325682}" type="presParOf" srcId="{815FA865-3984-1243-BDCB-96F472D3A676}" destId="{46670839-688E-DE45-B37E-8542420CF8F1}" srcOrd="5" destOrd="0" presId="urn:microsoft.com/office/officeart/2005/8/layout/process5"/>
    <dgm:cxn modelId="{B4EE9F30-DAF0-A549-8093-7429CA0D3187}" type="presParOf" srcId="{46670839-688E-DE45-B37E-8542420CF8F1}" destId="{5A082C78-D851-714E-91E8-4AD974A42E58}" srcOrd="0" destOrd="0" presId="urn:microsoft.com/office/officeart/2005/8/layout/process5"/>
    <dgm:cxn modelId="{86F36DD9-E359-1345-A842-D7D4BC917820}" type="presParOf" srcId="{815FA865-3984-1243-BDCB-96F472D3A676}" destId="{EF5AF40A-F00F-A946-BEBC-1F02C856967B}" srcOrd="6" destOrd="0" presId="urn:microsoft.com/office/officeart/2005/8/layout/process5"/>
    <dgm:cxn modelId="{19B11E7C-AB53-4246-880C-25CBB901CD7B}" type="presParOf" srcId="{815FA865-3984-1243-BDCB-96F472D3A676}" destId="{4530CF02-E28E-9643-9132-0C7AFB5E6BF2}" srcOrd="7" destOrd="0" presId="urn:microsoft.com/office/officeart/2005/8/layout/process5"/>
    <dgm:cxn modelId="{36862CC9-C19D-2C4E-9307-4FABF627CB34}" type="presParOf" srcId="{4530CF02-E28E-9643-9132-0C7AFB5E6BF2}" destId="{3015DC20-968C-E743-A7F3-688D0ED6771F}" srcOrd="0" destOrd="0" presId="urn:microsoft.com/office/officeart/2005/8/layout/process5"/>
    <dgm:cxn modelId="{38E6DC4D-2901-114C-9165-A232BB3B5F72}" type="presParOf" srcId="{815FA865-3984-1243-BDCB-96F472D3A676}" destId="{11C5462C-E758-C142-8027-65EC09D47F06}" srcOrd="8" destOrd="0" presId="urn:microsoft.com/office/officeart/2005/8/layout/process5"/>
    <dgm:cxn modelId="{D848EA65-7A2A-AC43-9304-C27A2E83EDF1}" type="presParOf" srcId="{815FA865-3984-1243-BDCB-96F472D3A676}" destId="{C5A4CD84-9240-8641-9E57-325A4E18EB51}" srcOrd="9" destOrd="0" presId="urn:microsoft.com/office/officeart/2005/8/layout/process5"/>
    <dgm:cxn modelId="{8A564EB0-A133-FC43-8CB6-D6948257AE33}" type="presParOf" srcId="{C5A4CD84-9240-8641-9E57-325A4E18EB51}" destId="{96460496-54C9-4A49-8462-2F50F09421EA}" srcOrd="0" destOrd="0" presId="urn:microsoft.com/office/officeart/2005/8/layout/process5"/>
    <dgm:cxn modelId="{425466F0-A8E2-EF4C-B482-FAA33876464E}" type="presParOf" srcId="{815FA865-3984-1243-BDCB-96F472D3A676}" destId="{C4104E76-0DED-DF42-9D21-38E0A2062FAB}" srcOrd="10" destOrd="0" presId="urn:microsoft.com/office/officeart/2005/8/layout/process5"/>
    <dgm:cxn modelId="{2CF49ECF-2159-C346-AF0F-966D780CD0D4}" type="presParOf" srcId="{815FA865-3984-1243-BDCB-96F472D3A676}" destId="{717F06D2-6F76-0F49-ABF1-2979C0D7087C}" srcOrd="11" destOrd="0" presId="urn:microsoft.com/office/officeart/2005/8/layout/process5"/>
    <dgm:cxn modelId="{5D40F254-ED6A-0742-86E0-C82CB9D6E62C}" type="presParOf" srcId="{717F06D2-6F76-0F49-ABF1-2979C0D7087C}" destId="{151C4404-2ECE-E94F-93EC-72E9FF3EEC2F}" srcOrd="0" destOrd="0" presId="urn:microsoft.com/office/officeart/2005/8/layout/process5"/>
    <dgm:cxn modelId="{C0394009-2EB4-794E-8C81-8FEC289062F2}" type="presParOf" srcId="{815FA865-3984-1243-BDCB-96F472D3A676}" destId="{E0138217-14B7-134E-90ED-D70F2FACDFA8}" srcOrd="12"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729E42-EE0B-7E47-8FDE-465DCF18AB44}" type="doc">
      <dgm:prSet loTypeId="urn:microsoft.com/office/officeart/2005/8/layout/process5" loCatId="" qsTypeId="urn:microsoft.com/office/officeart/2005/8/quickstyle/3D3" qsCatId="3D" csTypeId="urn:microsoft.com/office/officeart/2005/8/colors/accent0_1" csCatId="mainScheme" phldr="1"/>
      <dgm:spPr/>
      <dgm:t>
        <a:bodyPr/>
        <a:lstStyle/>
        <a:p>
          <a:endParaRPr lang="en-US"/>
        </a:p>
      </dgm:t>
    </dgm:pt>
    <dgm:pt modelId="{A6F74CC9-6555-2D42-AE7D-B94C95A86749}">
      <dgm:prSet phldrT="[Text]" custT="1"/>
      <dgm:spPr/>
      <dgm:t>
        <a:bodyPr/>
        <a:lstStyle/>
        <a:p>
          <a:r>
            <a:rPr lang="en-US" sz="1200" dirty="0" smtClean="0"/>
            <a:t>13:00</a:t>
          </a:r>
        </a:p>
        <a:p>
          <a:r>
            <a:rPr lang="en-US" sz="1200" dirty="0" smtClean="0"/>
            <a:t>MICU consult recommends that </a:t>
          </a:r>
          <a:r>
            <a:rPr lang="en-US" sz="1200" dirty="0" err="1" smtClean="0"/>
            <a:t>pt</a:t>
          </a:r>
          <a:r>
            <a:rPr lang="en-US" sz="1200" dirty="0" smtClean="0"/>
            <a:t> stable for floor</a:t>
          </a:r>
          <a:endParaRPr lang="en-US" sz="1200" dirty="0"/>
        </a:p>
      </dgm:t>
    </dgm:pt>
    <dgm:pt modelId="{DD17051E-7CC4-694C-910C-8E87EAF0866A}" type="parTrans" cxnId="{A1D99CB7-DC78-E042-8744-24B2EAF3B06E}">
      <dgm:prSet/>
      <dgm:spPr/>
      <dgm:t>
        <a:bodyPr/>
        <a:lstStyle/>
        <a:p>
          <a:endParaRPr lang="en-US" sz="1400"/>
        </a:p>
      </dgm:t>
    </dgm:pt>
    <dgm:pt modelId="{B4268796-AAD0-714F-8540-E4281E99C403}" type="sibTrans" cxnId="{A1D99CB7-DC78-E042-8744-24B2EAF3B06E}">
      <dgm:prSet custT="1"/>
      <dgm:spPr/>
      <dgm:t>
        <a:bodyPr/>
        <a:lstStyle/>
        <a:p>
          <a:endParaRPr lang="en-US" sz="1400"/>
        </a:p>
      </dgm:t>
    </dgm:pt>
    <dgm:pt modelId="{F7076006-21CE-3A49-ADF9-426B4C8C4BEA}">
      <dgm:prSet phldrT="[Text]" custT="1"/>
      <dgm:spPr/>
      <dgm:t>
        <a:bodyPr/>
        <a:lstStyle/>
        <a:p>
          <a:r>
            <a:rPr lang="en-US" sz="1200" dirty="0" smtClean="0"/>
            <a:t>14:46</a:t>
          </a:r>
        </a:p>
        <a:p>
          <a:r>
            <a:rPr lang="en-US" sz="1200" dirty="0" smtClean="0"/>
            <a:t>Admitting resident notified by RN that floor policy precludes ordered drip rate</a:t>
          </a:r>
          <a:endParaRPr lang="en-US" sz="1200" dirty="0"/>
        </a:p>
      </dgm:t>
    </dgm:pt>
    <dgm:pt modelId="{F5077A85-4FB6-DC48-9AAF-AE5CDB59F02C}" type="parTrans" cxnId="{52855816-0A77-E047-AA7A-2DE2E28CFE7B}">
      <dgm:prSet/>
      <dgm:spPr/>
      <dgm:t>
        <a:bodyPr/>
        <a:lstStyle/>
        <a:p>
          <a:endParaRPr lang="en-US" sz="1400"/>
        </a:p>
      </dgm:t>
    </dgm:pt>
    <dgm:pt modelId="{CA0C30A0-DF24-BF40-A240-AF461C2C00A1}" type="sibTrans" cxnId="{52855816-0A77-E047-AA7A-2DE2E28CFE7B}">
      <dgm:prSet custT="1"/>
      <dgm:spPr/>
      <dgm:t>
        <a:bodyPr/>
        <a:lstStyle/>
        <a:p>
          <a:endParaRPr lang="en-US" sz="1400"/>
        </a:p>
      </dgm:t>
    </dgm:pt>
    <dgm:pt modelId="{AAADBB8A-BB91-AD4D-90B7-DDA50C1D3FD1}">
      <dgm:prSet phldrT="[Text]" custT="1"/>
      <dgm:spPr/>
      <dgm:t>
        <a:bodyPr/>
        <a:lstStyle/>
        <a:p>
          <a:r>
            <a:rPr lang="en-US" sz="1200" dirty="0" smtClean="0"/>
            <a:t>15:05</a:t>
          </a:r>
        </a:p>
        <a:p>
          <a:r>
            <a:rPr lang="en-US" sz="1200" dirty="0" smtClean="0"/>
            <a:t>Admitting resident lowers drip rate</a:t>
          </a:r>
          <a:endParaRPr lang="en-US" sz="1200" dirty="0"/>
        </a:p>
      </dgm:t>
    </dgm:pt>
    <dgm:pt modelId="{7B822ABC-B59A-A643-82D9-EDE814D6E8A7}" type="parTrans" cxnId="{645E31BA-C91B-A343-A472-11D7BBCD7662}">
      <dgm:prSet/>
      <dgm:spPr/>
      <dgm:t>
        <a:bodyPr/>
        <a:lstStyle/>
        <a:p>
          <a:endParaRPr lang="en-US" sz="1400"/>
        </a:p>
      </dgm:t>
    </dgm:pt>
    <dgm:pt modelId="{2F42AC23-2278-B947-A0A8-51DEBC34FA5B}" type="sibTrans" cxnId="{645E31BA-C91B-A343-A472-11D7BBCD7662}">
      <dgm:prSet custT="1"/>
      <dgm:spPr/>
      <dgm:t>
        <a:bodyPr/>
        <a:lstStyle/>
        <a:p>
          <a:endParaRPr lang="en-US" sz="1400"/>
        </a:p>
      </dgm:t>
    </dgm:pt>
    <dgm:pt modelId="{77583B50-D46E-914F-84E1-693F6284F052}">
      <dgm:prSet phldrT="[Text]" custT="1"/>
      <dgm:spPr/>
      <dgm:t>
        <a:bodyPr/>
        <a:lstStyle/>
        <a:p>
          <a:r>
            <a:rPr lang="en-US" sz="1200" dirty="0" smtClean="0"/>
            <a:t>15:05</a:t>
          </a:r>
        </a:p>
        <a:p>
          <a:r>
            <a:rPr lang="en-US" sz="1200" dirty="0" smtClean="0"/>
            <a:t>ED RN in participating in resuscitation of acute stroke when order entered</a:t>
          </a:r>
          <a:endParaRPr lang="en-US" sz="1200" dirty="0"/>
        </a:p>
      </dgm:t>
    </dgm:pt>
    <dgm:pt modelId="{15E0883C-8A0C-D24E-8EA1-9832221B45CA}" type="parTrans" cxnId="{A12FC783-E6E0-A944-82AE-019D3785186C}">
      <dgm:prSet/>
      <dgm:spPr/>
      <dgm:t>
        <a:bodyPr/>
        <a:lstStyle/>
        <a:p>
          <a:endParaRPr lang="en-US" sz="1400"/>
        </a:p>
      </dgm:t>
    </dgm:pt>
    <dgm:pt modelId="{5A686D46-34BF-B54C-9E04-867A74599314}" type="sibTrans" cxnId="{A12FC783-E6E0-A944-82AE-019D3785186C}">
      <dgm:prSet custT="1"/>
      <dgm:spPr/>
      <dgm:t>
        <a:bodyPr/>
        <a:lstStyle/>
        <a:p>
          <a:endParaRPr lang="en-US" sz="1400"/>
        </a:p>
      </dgm:t>
    </dgm:pt>
    <dgm:pt modelId="{AD0CA59B-BC0B-BE4E-80BB-0EB35606725F}">
      <dgm:prSet phldrT="[Text]" custT="1"/>
      <dgm:spPr/>
      <dgm:t>
        <a:bodyPr/>
        <a:lstStyle/>
        <a:p>
          <a:r>
            <a:rPr lang="en-US" sz="1200" dirty="0" smtClean="0"/>
            <a:t>15:15</a:t>
          </a:r>
        </a:p>
        <a:p>
          <a:r>
            <a:rPr lang="en-US" sz="1200" dirty="0" smtClean="0"/>
            <a:t>Transport arrives to bring patient to bed</a:t>
          </a:r>
          <a:endParaRPr lang="en-US" sz="1200" dirty="0"/>
        </a:p>
      </dgm:t>
    </dgm:pt>
    <dgm:pt modelId="{4151B5D6-56DC-3B41-9775-CCA11E5EA79C}" type="parTrans" cxnId="{B207FFD3-1783-2349-BB00-24E286EC3A71}">
      <dgm:prSet/>
      <dgm:spPr/>
      <dgm:t>
        <a:bodyPr/>
        <a:lstStyle/>
        <a:p>
          <a:endParaRPr lang="en-US" sz="1400"/>
        </a:p>
      </dgm:t>
    </dgm:pt>
    <dgm:pt modelId="{0FF3A023-4ABE-8F49-AA57-8F5F3990C888}" type="sibTrans" cxnId="{B207FFD3-1783-2349-BB00-24E286EC3A71}">
      <dgm:prSet custT="1"/>
      <dgm:spPr/>
      <dgm:t>
        <a:bodyPr/>
        <a:lstStyle/>
        <a:p>
          <a:endParaRPr lang="en-US" sz="1400"/>
        </a:p>
      </dgm:t>
    </dgm:pt>
    <dgm:pt modelId="{275616A3-7DA1-B94D-809B-0D9A0ED532EF}">
      <dgm:prSet phldrT="[Text]" custT="1"/>
      <dgm:spPr/>
      <dgm:t>
        <a:bodyPr/>
        <a:lstStyle/>
        <a:p>
          <a:r>
            <a:rPr lang="en-US" sz="1200" dirty="0" smtClean="0"/>
            <a:t>14:05</a:t>
          </a:r>
        </a:p>
        <a:p>
          <a:r>
            <a:rPr lang="en-US" sz="1200" dirty="0" smtClean="0"/>
            <a:t>Admitting resident entered order for NTG </a:t>
          </a:r>
          <a:r>
            <a:rPr lang="en-US" sz="1200" dirty="0" err="1" smtClean="0"/>
            <a:t>gtt</a:t>
          </a:r>
          <a:r>
            <a:rPr lang="en-US" sz="1200" dirty="0" smtClean="0"/>
            <a:t> without assessing the patient</a:t>
          </a:r>
          <a:endParaRPr lang="en-US" sz="1200" dirty="0"/>
        </a:p>
      </dgm:t>
    </dgm:pt>
    <dgm:pt modelId="{4841457D-C8EC-4844-A27F-9C4CEE4C9FCB}" type="parTrans" cxnId="{0E4E65AD-1170-364B-8295-A58017EF5133}">
      <dgm:prSet/>
      <dgm:spPr/>
      <dgm:t>
        <a:bodyPr/>
        <a:lstStyle/>
        <a:p>
          <a:endParaRPr lang="en-US" sz="1400"/>
        </a:p>
      </dgm:t>
    </dgm:pt>
    <dgm:pt modelId="{92FD5C06-698F-0B48-A2F1-C6B602E8754A}" type="sibTrans" cxnId="{0E4E65AD-1170-364B-8295-A58017EF5133}">
      <dgm:prSet custT="1"/>
      <dgm:spPr/>
      <dgm:t>
        <a:bodyPr/>
        <a:lstStyle/>
        <a:p>
          <a:endParaRPr lang="en-US" sz="1400"/>
        </a:p>
      </dgm:t>
    </dgm:pt>
    <dgm:pt modelId="{C880115D-48B1-2942-9E81-7ED895762646}">
      <dgm:prSet phldrT="[Text]" custT="1"/>
      <dgm:spPr/>
      <dgm:t>
        <a:bodyPr/>
        <a:lstStyle/>
        <a:p>
          <a:r>
            <a:rPr lang="en-US" sz="1200" dirty="0" smtClean="0"/>
            <a:t>15:25</a:t>
          </a:r>
        </a:p>
        <a:p>
          <a:r>
            <a:rPr lang="en-US" sz="1200" dirty="0" smtClean="0"/>
            <a:t>Patient transported to floor prior to drip rate being changed and without RN</a:t>
          </a:r>
          <a:endParaRPr lang="en-US" sz="1200" dirty="0"/>
        </a:p>
      </dgm:t>
    </dgm:pt>
    <dgm:pt modelId="{2CCA6C63-2E88-0741-90A6-276EA9D05961}" type="parTrans" cxnId="{731FB4D1-CD5E-1B4E-A791-97D41AE037CA}">
      <dgm:prSet/>
      <dgm:spPr/>
      <dgm:t>
        <a:bodyPr/>
        <a:lstStyle/>
        <a:p>
          <a:endParaRPr lang="en-US" sz="1400"/>
        </a:p>
      </dgm:t>
    </dgm:pt>
    <dgm:pt modelId="{B7A7B0F5-D2E2-BA4B-B6DC-0A28F58B30C3}" type="sibTrans" cxnId="{731FB4D1-CD5E-1B4E-A791-97D41AE037CA}">
      <dgm:prSet/>
      <dgm:spPr/>
      <dgm:t>
        <a:bodyPr/>
        <a:lstStyle/>
        <a:p>
          <a:endParaRPr lang="en-US" sz="1400"/>
        </a:p>
      </dgm:t>
    </dgm:pt>
    <dgm:pt modelId="{815FA865-3984-1243-BDCB-96F472D3A676}" type="pres">
      <dgm:prSet presAssocID="{74729E42-EE0B-7E47-8FDE-465DCF18AB44}" presName="diagram" presStyleCnt="0">
        <dgm:presLayoutVars>
          <dgm:dir/>
          <dgm:resizeHandles val="exact"/>
        </dgm:presLayoutVars>
      </dgm:prSet>
      <dgm:spPr/>
      <dgm:t>
        <a:bodyPr/>
        <a:lstStyle/>
        <a:p>
          <a:endParaRPr lang="en-US"/>
        </a:p>
      </dgm:t>
    </dgm:pt>
    <dgm:pt modelId="{7EEB5F84-2334-8148-8FA7-C77CF87B3367}" type="pres">
      <dgm:prSet presAssocID="{A6F74CC9-6555-2D42-AE7D-B94C95A86749}" presName="node" presStyleLbl="node1" presStyleIdx="0" presStyleCnt="7" custScaleX="41520" custLinFactNeighborX="3038" custLinFactNeighborY="693">
        <dgm:presLayoutVars>
          <dgm:bulletEnabled val="1"/>
        </dgm:presLayoutVars>
      </dgm:prSet>
      <dgm:spPr/>
      <dgm:t>
        <a:bodyPr/>
        <a:lstStyle/>
        <a:p>
          <a:endParaRPr lang="en-US"/>
        </a:p>
      </dgm:t>
    </dgm:pt>
    <dgm:pt modelId="{ABFBC1E6-7641-F94E-95A0-61E2B6C2A797}" type="pres">
      <dgm:prSet presAssocID="{B4268796-AAD0-714F-8540-E4281E99C403}" presName="sibTrans" presStyleLbl="sibTrans2D1" presStyleIdx="0" presStyleCnt="6"/>
      <dgm:spPr/>
      <dgm:t>
        <a:bodyPr/>
        <a:lstStyle/>
        <a:p>
          <a:endParaRPr lang="en-US"/>
        </a:p>
      </dgm:t>
    </dgm:pt>
    <dgm:pt modelId="{3690F083-6637-3549-96FD-D290B698ECB9}" type="pres">
      <dgm:prSet presAssocID="{B4268796-AAD0-714F-8540-E4281E99C403}" presName="connectorText" presStyleLbl="sibTrans2D1" presStyleIdx="0" presStyleCnt="6"/>
      <dgm:spPr/>
      <dgm:t>
        <a:bodyPr/>
        <a:lstStyle/>
        <a:p>
          <a:endParaRPr lang="en-US"/>
        </a:p>
      </dgm:t>
    </dgm:pt>
    <dgm:pt modelId="{7C1D392C-8E53-524A-B20E-9E3D2744F32C}" type="pres">
      <dgm:prSet presAssocID="{275616A3-7DA1-B94D-809B-0D9A0ED532EF}" presName="node" presStyleLbl="node1" presStyleIdx="1" presStyleCnt="7" custScaleX="41520" custLinFactNeighborX="-26733" custLinFactNeighborY="693">
        <dgm:presLayoutVars>
          <dgm:bulletEnabled val="1"/>
        </dgm:presLayoutVars>
      </dgm:prSet>
      <dgm:spPr/>
      <dgm:t>
        <a:bodyPr/>
        <a:lstStyle/>
        <a:p>
          <a:endParaRPr lang="en-US"/>
        </a:p>
      </dgm:t>
    </dgm:pt>
    <dgm:pt modelId="{B92830D6-0A32-6B43-9B06-DCE95DF1C058}" type="pres">
      <dgm:prSet presAssocID="{92FD5C06-698F-0B48-A2F1-C6B602E8754A}" presName="sibTrans" presStyleLbl="sibTrans2D1" presStyleIdx="1" presStyleCnt="6"/>
      <dgm:spPr/>
      <dgm:t>
        <a:bodyPr/>
        <a:lstStyle/>
        <a:p>
          <a:endParaRPr lang="en-US"/>
        </a:p>
      </dgm:t>
    </dgm:pt>
    <dgm:pt modelId="{55F8826C-0635-C946-AA72-4C3B4F406209}" type="pres">
      <dgm:prSet presAssocID="{92FD5C06-698F-0B48-A2F1-C6B602E8754A}" presName="connectorText" presStyleLbl="sibTrans2D1" presStyleIdx="1" presStyleCnt="6"/>
      <dgm:spPr/>
      <dgm:t>
        <a:bodyPr/>
        <a:lstStyle/>
        <a:p>
          <a:endParaRPr lang="en-US"/>
        </a:p>
      </dgm:t>
    </dgm:pt>
    <dgm:pt modelId="{A1FBA836-C376-5D4B-B7CB-AB6B02C03B05}" type="pres">
      <dgm:prSet presAssocID="{F7076006-21CE-3A49-ADF9-426B4C8C4BEA}" presName="node" presStyleLbl="node1" presStyleIdx="2" presStyleCnt="7" custScaleX="41520" custLinFactNeighborX="-55809" custLinFactNeighborY="-105">
        <dgm:presLayoutVars>
          <dgm:bulletEnabled val="1"/>
        </dgm:presLayoutVars>
      </dgm:prSet>
      <dgm:spPr/>
      <dgm:t>
        <a:bodyPr/>
        <a:lstStyle/>
        <a:p>
          <a:endParaRPr lang="en-US"/>
        </a:p>
      </dgm:t>
    </dgm:pt>
    <dgm:pt modelId="{46670839-688E-DE45-B37E-8542420CF8F1}" type="pres">
      <dgm:prSet presAssocID="{CA0C30A0-DF24-BF40-A240-AF461C2C00A1}" presName="sibTrans" presStyleLbl="sibTrans2D1" presStyleIdx="2" presStyleCnt="6"/>
      <dgm:spPr/>
      <dgm:t>
        <a:bodyPr/>
        <a:lstStyle/>
        <a:p>
          <a:endParaRPr lang="en-US"/>
        </a:p>
      </dgm:t>
    </dgm:pt>
    <dgm:pt modelId="{5A082C78-D851-714E-91E8-4AD974A42E58}" type="pres">
      <dgm:prSet presAssocID="{CA0C30A0-DF24-BF40-A240-AF461C2C00A1}" presName="connectorText" presStyleLbl="sibTrans2D1" presStyleIdx="2" presStyleCnt="6"/>
      <dgm:spPr/>
      <dgm:t>
        <a:bodyPr/>
        <a:lstStyle/>
        <a:p>
          <a:endParaRPr lang="en-US"/>
        </a:p>
      </dgm:t>
    </dgm:pt>
    <dgm:pt modelId="{EF5AF40A-F00F-A946-BEBC-1F02C856967B}" type="pres">
      <dgm:prSet presAssocID="{AAADBB8A-BB91-AD4D-90B7-DDA50C1D3FD1}" presName="node" presStyleLbl="node1" presStyleIdx="3" presStyleCnt="7" custScaleX="41520" custLinFactNeighborX="-84888" custLinFactNeighborY="-105">
        <dgm:presLayoutVars>
          <dgm:bulletEnabled val="1"/>
        </dgm:presLayoutVars>
      </dgm:prSet>
      <dgm:spPr/>
      <dgm:t>
        <a:bodyPr/>
        <a:lstStyle/>
        <a:p>
          <a:endParaRPr lang="en-US"/>
        </a:p>
      </dgm:t>
    </dgm:pt>
    <dgm:pt modelId="{4530CF02-E28E-9643-9132-0C7AFB5E6BF2}" type="pres">
      <dgm:prSet presAssocID="{2F42AC23-2278-B947-A0A8-51DEBC34FA5B}" presName="sibTrans" presStyleLbl="sibTrans2D1" presStyleIdx="3" presStyleCnt="6"/>
      <dgm:spPr/>
      <dgm:t>
        <a:bodyPr/>
        <a:lstStyle/>
        <a:p>
          <a:endParaRPr lang="en-US"/>
        </a:p>
      </dgm:t>
    </dgm:pt>
    <dgm:pt modelId="{3015DC20-968C-E743-A7F3-688D0ED6771F}" type="pres">
      <dgm:prSet presAssocID="{2F42AC23-2278-B947-A0A8-51DEBC34FA5B}" presName="connectorText" presStyleLbl="sibTrans2D1" presStyleIdx="3" presStyleCnt="6"/>
      <dgm:spPr/>
      <dgm:t>
        <a:bodyPr/>
        <a:lstStyle/>
        <a:p>
          <a:endParaRPr lang="en-US"/>
        </a:p>
      </dgm:t>
    </dgm:pt>
    <dgm:pt modelId="{11C5462C-E758-C142-8027-65EC09D47F06}" type="pres">
      <dgm:prSet presAssocID="{77583B50-D46E-914F-84E1-693F6284F052}" presName="node" presStyleLbl="node1" presStyleIdx="4" presStyleCnt="7" custScaleX="41520" custLinFactX="-12631" custLinFactNeighborX="-100000" custLinFactNeighborY="-105">
        <dgm:presLayoutVars>
          <dgm:bulletEnabled val="1"/>
        </dgm:presLayoutVars>
      </dgm:prSet>
      <dgm:spPr/>
      <dgm:t>
        <a:bodyPr/>
        <a:lstStyle/>
        <a:p>
          <a:endParaRPr lang="en-US"/>
        </a:p>
      </dgm:t>
    </dgm:pt>
    <dgm:pt modelId="{C5A4CD84-9240-8641-9E57-325A4E18EB51}" type="pres">
      <dgm:prSet presAssocID="{5A686D46-34BF-B54C-9E04-867A74599314}" presName="sibTrans" presStyleLbl="sibTrans2D1" presStyleIdx="4" presStyleCnt="6"/>
      <dgm:spPr/>
      <dgm:t>
        <a:bodyPr/>
        <a:lstStyle/>
        <a:p>
          <a:endParaRPr lang="en-US"/>
        </a:p>
      </dgm:t>
    </dgm:pt>
    <dgm:pt modelId="{96460496-54C9-4A49-8462-2F50F09421EA}" type="pres">
      <dgm:prSet presAssocID="{5A686D46-34BF-B54C-9E04-867A74599314}" presName="connectorText" presStyleLbl="sibTrans2D1" presStyleIdx="4" presStyleCnt="6"/>
      <dgm:spPr/>
      <dgm:t>
        <a:bodyPr/>
        <a:lstStyle/>
        <a:p>
          <a:endParaRPr lang="en-US"/>
        </a:p>
      </dgm:t>
    </dgm:pt>
    <dgm:pt modelId="{C4104E76-0DED-DF42-9D21-38E0A2062FAB}" type="pres">
      <dgm:prSet presAssocID="{AD0CA59B-BC0B-BE4E-80BB-0EB35606725F}" presName="node" presStyleLbl="node1" presStyleIdx="5" presStyleCnt="7" custScaleX="41520" custLinFactY="-66225" custLinFactNeighborX="-59363" custLinFactNeighborY="-100000">
        <dgm:presLayoutVars>
          <dgm:bulletEnabled val="1"/>
        </dgm:presLayoutVars>
      </dgm:prSet>
      <dgm:spPr/>
      <dgm:t>
        <a:bodyPr/>
        <a:lstStyle/>
        <a:p>
          <a:endParaRPr lang="en-US"/>
        </a:p>
      </dgm:t>
    </dgm:pt>
    <dgm:pt modelId="{717F06D2-6F76-0F49-ABF1-2979C0D7087C}" type="pres">
      <dgm:prSet presAssocID="{0FF3A023-4ABE-8F49-AA57-8F5F3990C888}" presName="sibTrans" presStyleLbl="sibTrans2D1" presStyleIdx="5" presStyleCnt="6"/>
      <dgm:spPr/>
      <dgm:t>
        <a:bodyPr/>
        <a:lstStyle/>
        <a:p>
          <a:endParaRPr lang="en-US"/>
        </a:p>
      </dgm:t>
    </dgm:pt>
    <dgm:pt modelId="{151C4404-2ECE-E94F-93EC-72E9FF3EEC2F}" type="pres">
      <dgm:prSet presAssocID="{0FF3A023-4ABE-8F49-AA57-8F5F3990C888}" presName="connectorText" presStyleLbl="sibTrans2D1" presStyleIdx="5" presStyleCnt="6"/>
      <dgm:spPr/>
      <dgm:t>
        <a:bodyPr/>
        <a:lstStyle/>
        <a:p>
          <a:endParaRPr lang="en-US"/>
        </a:p>
      </dgm:t>
    </dgm:pt>
    <dgm:pt modelId="{E0138217-14B7-134E-90ED-D70F2FACDFA8}" type="pres">
      <dgm:prSet presAssocID="{C880115D-48B1-2942-9E81-7ED895762646}" presName="node" presStyleLbl="node1" presStyleIdx="6" presStyleCnt="7" custScaleX="41520" custLinFactY="-66772" custLinFactNeighborX="74329" custLinFactNeighborY="-100000">
        <dgm:presLayoutVars>
          <dgm:bulletEnabled val="1"/>
        </dgm:presLayoutVars>
      </dgm:prSet>
      <dgm:spPr/>
      <dgm:t>
        <a:bodyPr/>
        <a:lstStyle/>
        <a:p>
          <a:endParaRPr lang="en-US"/>
        </a:p>
      </dgm:t>
    </dgm:pt>
  </dgm:ptLst>
  <dgm:cxnLst>
    <dgm:cxn modelId="{EE47C709-220B-C548-B268-E48836A53187}" type="presOf" srcId="{F7076006-21CE-3A49-ADF9-426B4C8C4BEA}" destId="{A1FBA836-C376-5D4B-B7CB-AB6B02C03B05}" srcOrd="0" destOrd="0" presId="urn:microsoft.com/office/officeart/2005/8/layout/process5"/>
    <dgm:cxn modelId="{5CF280E1-FE26-D74C-B0B7-DFA9230BEE91}" type="presOf" srcId="{74729E42-EE0B-7E47-8FDE-465DCF18AB44}" destId="{815FA865-3984-1243-BDCB-96F472D3A676}" srcOrd="0" destOrd="0" presId="urn:microsoft.com/office/officeart/2005/8/layout/process5"/>
    <dgm:cxn modelId="{21734E91-1F05-7140-9561-05C151D2991E}" type="presOf" srcId="{2F42AC23-2278-B947-A0A8-51DEBC34FA5B}" destId="{3015DC20-968C-E743-A7F3-688D0ED6771F}" srcOrd="1" destOrd="0" presId="urn:microsoft.com/office/officeart/2005/8/layout/process5"/>
    <dgm:cxn modelId="{B207FFD3-1783-2349-BB00-24E286EC3A71}" srcId="{74729E42-EE0B-7E47-8FDE-465DCF18AB44}" destId="{AD0CA59B-BC0B-BE4E-80BB-0EB35606725F}" srcOrd="5" destOrd="0" parTransId="{4151B5D6-56DC-3B41-9775-CCA11E5EA79C}" sibTransId="{0FF3A023-4ABE-8F49-AA57-8F5F3990C888}"/>
    <dgm:cxn modelId="{81B9E12E-901F-DB4A-B505-430B46BC5D63}" type="presOf" srcId="{92FD5C06-698F-0B48-A2F1-C6B602E8754A}" destId="{55F8826C-0635-C946-AA72-4C3B4F406209}" srcOrd="1" destOrd="0" presId="urn:microsoft.com/office/officeart/2005/8/layout/process5"/>
    <dgm:cxn modelId="{52855816-0A77-E047-AA7A-2DE2E28CFE7B}" srcId="{74729E42-EE0B-7E47-8FDE-465DCF18AB44}" destId="{F7076006-21CE-3A49-ADF9-426B4C8C4BEA}" srcOrd="2" destOrd="0" parTransId="{F5077A85-4FB6-DC48-9AAF-AE5CDB59F02C}" sibTransId="{CA0C30A0-DF24-BF40-A240-AF461C2C00A1}"/>
    <dgm:cxn modelId="{731FB4D1-CD5E-1B4E-A791-97D41AE037CA}" srcId="{74729E42-EE0B-7E47-8FDE-465DCF18AB44}" destId="{C880115D-48B1-2942-9E81-7ED895762646}" srcOrd="6" destOrd="0" parTransId="{2CCA6C63-2E88-0741-90A6-276EA9D05961}" sibTransId="{B7A7B0F5-D2E2-BA4B-B6DC-0A28F58B30C3}"/>
    <dgm:cxn modelId="{E7CC3D00-0FEA-0A48-86AD-B357E8E3A04E}" type="presOf" srcId="{77583B50-D46E-914F-84E1-693F6284F052}" destId="{11C5462C-E758-C142-8027-65EC09D47F06}" srcOrd="0" destOrd="0" presId="urn:microsoft.com/office/officeart/2005/8/layout/process5"/>
    <dgm:cxn modelId="{04909C67-8926-BF40-9F9F-31EA85E0F0B7}" type="presOf" srcId="{5A686D46-34BF-B54C-9E04-867A74599314}" destId="{C5A4CD84-9240-8641-9E57-325A4E18EB51}" srcOrd="0" destOrd="0" presId="urn:microsoft.com/office/officeart/2005/8/layout/process5"/>
    <dgm:cxn modelId="{074C57C0-3C7C-C348-BA55-7F2345F8328D}" type="presOf" srcId="{CA0C30A0-DF24-BF40-A240-AF461C2C00A1}" destId="{5A082C78-D851-714E-91E8-4AD974A42E58}" srcOrd="1" destOrd="0" presId="urn:microsoft.com/office/officeart/2005/8/layout/process5"/>
    <dgm:cxn modelId="{B171B327-1B18-464D-8766-0C9514DAB85D}" type="presOf" srcId="{C880115D-48B1-2942-9E81-7ED895762646}" destId="{E0138217-14B7-134E-90ED-D70F2FACDFA8}" srcOrd="0" destOrd="0" presId="urn:microsoft.com/office/officeart/2005/8/layout/process5"/>
    <dgm:cxn modelId="{BE313D08-A78F-6B4A-AD0B-2F63CC90C1E7}" type="presOf" srcId="{CA0C30A0-DF24-BF40-A240-AF461C2C00A1}" destId="{46670839-688E-DE45-B37E-8542420CF8F1}" srcOrd="0" destOrd="0" presId="urn:microsoft.com/office/officeart/2005/8/layout/process5"/>
    <dgm:cxn modelId="{0E4E65AD-1170-364B-8295-A58017EF5133}" srcId="{74729E42-EE0B-7E47-8FDE-465DCF18AB44}" destId="{275616A3-7DA1-B94D-809B-0D9A0ED532EF}" srcOrd="1" destOrd="0" parTransId="{4841457D-C8EC-4844-A27F-9C4CEE4C9FCB}" sibTransId="{92FD5C06-698F-0B48-A2F1-C6B602E8754A}"/>
    <dgm:cxn modelId="{D1B52B02-02B3-5345-972F-21B989DFCB55}" type="presOf" srcId="{0FF3A023-4ABE-8F49-AA57-8F5F3990C888}" destId="{717F06D2-6F76-0F49-ABF1-2979C0D7087C}" srcOrd="0" destOrd="0" presId="urn:microsoft.com/office/officeart/2005/8/layout/process5"/>
    <dgm:cxn modelId="{25F3C226-DDC8-4142-BE0C-9CD0ED22368D}" type="presOf" srcId="{B4268796-AAD0-714F-8540-E4281E99C403}" destId="{3690F083-6637-3549-96FD-D290B698ECB9}" srcOrd="1" destOrd="0" presId="urn:microsoft.com/office/officeart/2005/8/layout/process5"/>
    <dgm:cxn modelId="{BBBDD9AD-929F-E34E-AEB3-2B5495D6EF54}" type="presOf" srcId="{2F42AC23-2278-B947-A0A8-51DEBC34FA5B}" destId="{4530CF02-E28E-9643-9132-0C7AFB5E6BF2}" srcOrd="0" destOrd="0" presId="urn:microsoft.com/office/officeart/2005/8/layout/process5"/>
    <dgm:cxn modelId="{2C2C9D35-B868-D441-AD59-75E066575F8A}" type="presOf" srcId="{AD0CA59B-BC0B-BE4E-80BB-0EB35606725F}" destId="{C4104E76-0DED-DF42-9D21-38E0A2062FAB}" srcOrd="0" destOrd="0" presId="urn:microsoft.com/office/officeart/2005/8/layout/process5"/>
    <dgm:cxn modelId="{A0FDED7A-6FB5-2343-A8B3-6A27A6671311}" type="presOf" srcId="{5A686D46-34BF-B54C-9E04-867A74599314}" destId="{96460496-54C9-4A49-8462-2F50F09421EA}" srcOrd="1" destOrd="0" presId="urn:microsoft.com/office/officeart/2005/8/layout/process5"/>
    <dgm:cxn modelId="{FD3A438B-0F17-FB49-A00D-3D7EF3C371B1}" type="presOf" srcId="{A6F74CC9-6555-2D42-AE7D-B94C95A86749}" destId="{7EEB5F84-2334-8148-8FA7-C77CF87B3367}" srcOrd="0" destOrd="0" presId="urn:microsoft.com/office/officeart/2005/8/layout/process5"/>
    <dgm:cxn modelId="{823824A4-C208-8F40-AE28-23FDB48AE6AB}" type="presOf" srcId="{92FD5C06-698F-0B48-A2F1-C6B602E8754A}" destId="{B92830D6-0A32-6B43-9B06-DCE95DF1C058}" srcOrd="0" destOrd="0" presId="urn:microsoft.com/office/officeart/2005/8/layout/process5"/>
    <dgm:cxn modelId="{E2DA0AC9-B65B-3A4C-8289-162D90F78AED}" type="presOf" srcId="{B4268796-AAD0-714F-8540-E4281E99C403}" destId="{ABFBC1E6-7641-F94E-95A0-61E2B6C2A797}" srcOrd="0" destOrd="0" presId="urn:microsoft.com/office/officeart/2005/8/layout/process5"/>
    <dgm:cxn modelId="{A1D99CB7-DC78-E042-8744-24B2EAF3B06E}" srcId="{74729E42-EE0B-7E47-8FDE-465DCF18AB44}" destId="{A6F74CC9-6555-2D42-AE7D-B94C95A86749}" srcOrd="0" destOrd="0" parTransId="{DD17051E-7CC4-694C-910C-8E87EAF0866A}" sibTransId="{B4268796-AAD0-714F-8540-E4281E99C403}"/>
    <dgm:cxn modelId="{F89C8A90-C609-2948-9159-610627F51AAC}" type="presOf" srcId="{275616A3-7DA1-B94D-809B-0D9A0ED532EF}" destId="{7C1D392C-8E53-524A-B20E-9E3D2744F32C}" srcOrd="0" destOrd="0" presId="urn:microsoft.com/office/officeart/2005/8/layout/process5"/>
    <dgm:cxn modelId="{DF29CF6E-9CA8-9942-A8A4-EC6EB4D07EF5}" type="presOf" srcId="{AAADBB8A-BB91-AD4D-90B7-DDA50C1D3FD1}" destId="{EF5AF40A-F00F-A946-BEBC-1F02C856967B}" srcOrd="0" destOrd="0" presId="urn:microsoft.com/office/officeart/2005/8/layout/process5"/>
    <dgm:cxn modelId="{A12FC783-E6E0-A944-82AE-019D3785186C}" srcId="{74729E42-EE0B-7E47-8FDE-465DCF18AB44}" destId="{77583B50-D46E-914F-84E1-693F6284F052}" srcOrd="4" destOrd="0" parTransId="{15E0883C-8A0C-D24E-8EA1-9832221B45CA}" sibTransId="{5A686D46-34BF-B54C-9E04-867A74599314}"/>
    <dgm:cxn modelId="{645E31BA-C91B-A343-A472-11D7BBCD7662}" srcId="{74729E42-EE0B-7E47-8FDE-465DCF18AB44}" destId="{AAADBB8A-BB91-AD4D-90B7-DDA50C1D3FD1}" srcOrd="3" destOrd="0" parTransId="{7B822ABC-B59A-A643-82D9-EDE814D6E8A7}" sibTransId="{2F42AC23-2278-B947-A0A8-51DEBC34FA5B}"/>
    <dgm:cxn modelId="{E83A92FD-42D9-954C-A753-98B088CF82CA}" type="presOf" srcId="{0FF3A023-4ABE-8F49-AA57-8F5F3990C888}" destId="{151C4404-2ECE-E94F-93EC-72E9FF3EEC2F}" srcOrd="1" destOrd="0" presId="urn:microsoft.com/office/officeart/2005/8/layout/process5"/>
    <dgm:cxn modelId="{99BD169E-6DB1-2945-BE8E-B885D747A31E}" type="presParOf" srcId="{815FA865-3984-1243-BDCB-96F472D3A676}" destId="{7EEB5F84-2334-8148-8FA7-C77CF87B3367}" srcOrd="0" destOrd="0" presId="urn:microsoft.com/office/officeart/2005/8/layout/process5"/>
    <dgm:cxn modelId="{000D2DEE-E504-CC47-ABFD-A8865D662A40}" type="presParOf" srcId="{815FA865-3984-1243-BDCB-96F472D3A676}" destId="{ABFBC1E6-7641-F94E-95A0-61E2B6C2A797}" srcOrd="1" destOrd="0" presId="urn:microsoft.com/office/officeart/2005/8/layout/process5"/>
    <dgm:cxn modelId="{283B7839-BBFE-3E4E-82A1-D75A52D14987}" type="presParOf" srcId="{ABFBC1E6-7641-F94E-95A0-61E2B6C2A797}" destId="{3690F083-6637-3549-96FD-D290B698ECB9}" srcOrd="0" destOrd="0" presId="urn:microsoft.com/office/officeart/2005/8/layout/process5"/>
    <dgm:cxn modelId="{C12685C9-1803-C241-8F9B-1497E01B37D2}" type="presParOf" srcId="{815FA865-3984-1243-BDCB-96F472D3A676}" destId="{7C1D392C-8E53-524A-B20E-9E3D2744F32C}" srcOrd="2" destOrd="0" presId="urn:microsoft.com/office/officeart/2005/8/layout/process5"/>
    <dgm:cxn modelId="{5CC14A37-D618-0446-BFF8-2DCD5150F9DE}" type="presParOf" srcId="{815FA865-3984-1243-BDCB-96F472D3A676}" destId="{B92830D6-0A32-6B43-9B06-DCE95DF1C058}" srcOrd="3" destOrd="0" presId="urn:microsoft.com/office/officeart/2005/8/layout/process5"/>
    <dgm:cxn modelId="{125DD2D0-79E9-1949-8070-A62A16D80F89}" type="presParOf" srcId="{B92830D6-0A32-6B43-9B06-DCE95DF1C058}" destId="{55F8826C-0635-C946-AA72-4C3B4F406209}" srcOrd="0" destOrd="0" presId="urn:microsoft.com/office/officeart/2005/8/layout/process5"/>
    <dgm:cxn modelId="{C77B52BA-6468-9C42-8AF6-7ACAE82FE863}" type="presParOf" srcId="{815FA865-3984-1243-BDCB-96F472D3A676}" destId="{A1FBA836-C376-5D4B-B7CB-AB6B02C03B05}" srcOrd="4" destOrd="0" presId="urn:microsoft.com/office/officeart/2005/8/layout/process5"/>
    <dgm:cxn modelId="{5088A275-9AAD-9041-97D0-03D71E14FEBD}" type="presParOf" srcId="{815FA865-3984-1243-BDCB-96F472D3A676}" destId="{46670839-688E-DE45-B37E-8542420CF8F1}" srcOrd="5" destOrd="0" presId="urn:microsoft.com/office/officeart/2005/8/layout/process5"/>
    <dgm:cxn modelId="{11C983EF-3BA8-794F-9ED2-102467081D14}" type="presParOf" srcId="{46670839-688E-DE45-B37E-8542420CF8F1}" destId="{5A082C78-D851-714E-91E8-4AD974A42E58}" srcOrd="0" destOrd="0" presId="urn:microsoft.com/office/officeart/2005/8/layout/process5"/>
    <dgm:cxn modelId="{2A733671-8529-2542-8F05-0611D9DAC6FC}" type="presParOf" srcId="{815FA865-3984-1243-BDCB-96F472D3A676}" destId="{EF5AF40A-F00F-A946-BEBC-1F02C856967B}" srcOrd="6" destOrd="0" presId="urn:microsoft.com/office/officeart/2005/8/layout/process5"/>
    <dgm:cxn modelId="{4912FEA7-C1BB-4145-BEB1-962B5B422A8B}" type="presParOf" srcId="{815FA865-3984-1243-BDCB-96F472D3A676}" destId="{4530CF02-E28E-9643-9132-0C7AFB5E6BF2}" srcOrd="7" destOrd="0" presId="urn:microsoft.com/office/officeart/2005/8/layout/process5"/>
    <dgm:cxn modelId="{3FC3D9A4-0F3B-9B4C-8B47-8BB240CF21CD}" type="presParOf" srcId="{4530CF02-E28E-9643-9132-0C7AFB5E6BF2}" destId="{3015DC20-968C-E743-A7F3-688D0ED6771F}" srcOrd="0" destOrd="0" presId="urn:microsoft.com/office/officeart/2005/8/layout/process5"/>
    <dgm:cxn modelId="{AE40E0B7-1AB5-A942-A86F-D94F75CC0A6C}" type="presParOf" srcId="{815FA865-3984-1243-BDCB-96F472D3A676}" destId="{11C5462C-E758-C142-8027-65EC09D47F06}" srcOrd="8" destOrd="0" presId="urn:microsoft.com/office/officeart/2005/8/layout/process5"/>
    <dgm:cxn modelId="{9ECD903A-70C9-E941-979D-17DDD9B2F752}" type="presParOf" srcId="{815FA865-3984-1243-BDCB-96F472D3A676}" destId="{C5A4CD84-9240-8641-9E57-325A4E18EB51}" srcOrd="9" destOrd="0" presId="urn:microsoft.com/office/officeart/2005/8/layout/process5"/>
    <dgm:cxn modelId="{D432F043-FFE6-3F4E-AEE1-53682A6FC78A}" type="presParOf" srcId="{C5A4CD84-9240-8641-9E57-325A4E18EB51}" destId="{96460496-54C9-4A49-8462-2F50F09421EA}" srcOrd="0" destOrd="0" presId="urn:microsoft.com/office/officeart/2005/8/layout/process5"/>
    <dgm:cxn modelId="{4146E470-63E0-7348-996C-1B0E304E208E}" type="presParOf" srcId="{815FA865-3984-1243-BDCB-96F472D3A676}" destId="{C4104E76-0DED-DF42-9D21-38E0A2062FAB}" srcOrd="10" destOrd="0" presId="urn:microsoft.com/office/officeart/2005/8/layout/process5"/>
    <dgm:cxn modelId="{5C21E87F-E546-194A-8B88-0BFDD2F99CED}" type="presParOf" srcId="{815FA865-3984-1243-BDCB-96F472D3A676}" destId="{717F06D2-6F76-0F49-ABF1-2979C0D7087C}" srcOrd="11" destOrd="0" presId="urn:microsoft.com/office/officeart/2005/8/layout/process5"/>
    <dgm:cxn modelId="{8BACD237-4C23-9E4C-B26A-4C97C0ED648B}" type="presParOf" srcId="{717F06D2-6F76-0F49-ABF1-2979C0D7087C}" destId="{151C4404-2ECE-E94F-93EC-72E9FF3EEC2F}" srcOrd="0" destOrd="0" presId="urn:microsoft.com/office/officeart/2005/8/layout/process5"/>
    <dgm:cxn modelId="{C07CBA5E-1683-C14B-954F-238419D696B5}" type="presParOf" srcId="{815FA865-3984-1243-BDCB-96F472D3A676}" destId="{E0138217-14B7-134E-90ED-D70F2FACDFA8}" srcOrd="12"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B5F84-2334-8148-8FA7-C77CF87B3367}">
      <dsp:nvSpPr>
        <dsp:cNvPr id="0" name=""/>
        <dsp:cNvSpPr/>
      </dsp:nvSpPr>
      <dsp:spPr>
        <a:xfrm>
          <a:off x="14947" y="15492"/>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13:00</a:t>
          </a:r>
        </a:p>
        <a:p>
          <a:pPr lvl="0" algn="ctr" defTabSz="533400">
            <a:lnSpc>
              <a:spcPct val="90000"/>
            </a:lnSpc>
            <a:spcBef>
              <a:spcPct val="0"/>
            </a:spcBef>
            <a:spcAft>
              <a:spcPct val="35000"/>
            </a:spcAft>
          </a:pPr>
          <a:r>
            <a:rPr lang="en-US" sz="1200" kern="1200" dirty="0" smtClean="0"/>
            <a:t>MICU consult recommends that </a:t>
          </a:r>
          <a:r>
            <a:rPr lang="en-US" sz="1200" kern="1200" dirty="0" err="1" smtClean="0"/>
            <a:t>pt</a:t>
          </a:r>
          <a:r>
            <a:rPr lang="en-US" sz="1200" kern="1200" dirty="0" smtClean="0"/>
            <a:t> stable for floor</a:t>
          </a:r>
          <a:endParaRPr lang="en-US" sz="1200" kern="1200" dirty="0"/>
        </a:p>
      </dsp:txBody>
      <dsp:txXfrm>
        <a:off x="54299" y="54844"/>
        <a:ext cx="1264863" cy="1862868"/>
      </dsp:txXfrm>
    </dsp:sp>
    <dsp:sp modelId="{ABFBC1E6-7641-F94E-95A0-61E2B6C2A797}">
      <dsp:nvSpPr>
        <dsp:cNvPr id="0" name=""/>
        <dsp:cNvSpPr/>
      </dsp:nvSpPr>
      <dsp:spPr>
        <a:xfrm>
          <a:off x="1431336" y="585020"/>
          <a:ext cx="175433"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431336" y="745523"/>
        <a:ext cx="122803" cy="481510"/>
      </dsp:txXfrm>
    </dsp:sp>
    <dsp:sp modelId="{7C1D392C-8E53-524A-B20E-9E3D2744F32C}">
      <dsp:nvSpPr>
        <dsp:cNvPr id="0" name=""/>
        <dsp:cNvSpPr/>
      </dsp:nvSpPr>
      <dsp:spPr>
        <a:xfrm>
          <a:off x="1689521" y="15492"/>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14:05</a:t>
          </a:r>
        </a:p>
        <a:p>
          <a:pPr lvl="0" algn="ctr" defTabSz="533400">
            <a:lnSpc>
              <a:spcPct val="90000"/>
            </a:lnSpc>
            <a:spcBef>
              <a:spcPct val="0"/>
            </a:spcBef>
            <a:spcAft>
              <a:spcPct val="35000"/>
            </a:spcAft>
          </a:pPr>
          <a:r>
            <a:rPr lang="en-US" sz="1200" kern="1200" dirty="0" smtClean="0"/>
            <a:t>Admitting resident entered order for NTG </a:t>
          </a:r>
          <a:r>
            <a:rPr lang="en-US" sz="1200" kern="1200" dirty="0" err="1" smtClean="0"/>
            <a:t>gtt</a:t>
          </a:r>
          <a:endParaRPr lang="en-US" sz="1200" kern="1200" dirty="0"/>
        </a:p>
      </dsp:txBody>
      <dsp:txXfrm>
        <a:off x="1728873" y="54844"/>
        <a:ext cx="1264863" cy="1862868"/>
      </dsp:txXfrm>
    </dsp:sp>
    <dsp:sp modelId="{B92830D6-0A32-6B43-9B06-DCE95DF1C058}">
      <dsp:nvSpPr>
        <dsp:cNvPr id="0" name=""/>
        <dsp:cNvSpPr/>
      </dsp:nvSpPr>
      <dsp:spPr>
        <a:xfrm rot="21568618">
          <a:off x="3110854" y="577322"/>
          <a:ext cx="187360"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10855" y="738082"/>
        <a:ext cx="131152" cy="481510"/>
      </dsp:txXfrm>
    </dsp:sp>
    <dsp:sp modelId="{A1FBA836-C376-5D4B-B7CB-AB6B02C03B05}">
      <dsp:nvSpPr>
        <dsp:cNvPr id="0" name=""/>
        <dsp:cNvSpPr/>
      </dsp:nvSpPr>
      <dsp:spPr>
        <a:xfrm>
          <a:off x="3386584"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14:46</a:t>
          </a:r>
        </a:p>
        <a:p>
          <a:pPr lvl="0" algn="ctr" defTabSz="533400">
            <a:lnSpc>
              <a:spcPct val="90000"/>
            </a:lnSpc>
            <a:spcBef>
              <a:spcPct val="0"/>
            </a:spcBef>
            <a:spcAft>
              <a:spcPct val="35000"/>
            </a:spcAft>
          </a:pPr>
          <a:r>
            <a:rPr lang="en-US" sz="1200" kern="1200" dirty="0" smtClean="0"/>
            <a:t>Admitting resident notified by RN that floor policy precludes ordered drip rate</a:t>
          </a:r>
          <a:endParaRPr lang="en-US" sz="1200" kern="1200" dirty="0"/>
        </a:p>
      </dsp:txBody>
      <dsp:txXfrm>
        <a:off x="3425936" y="39352"/>
        <a:ext cx="1264863" cy="1862868"/>
      </dsp:txXfrm>
    </dsp:sp>
    <dsp:sp modelId="{46670839-688E-DE45-B37E-8542420CF8F1}">
      <dsp:nvSpPr>
        <dsp:cNvPr id="0" name=""/>
        <dsp:cNvSpPr/>
      </dsp:nvSpPr>
      <dsp:spPr>
        <a:xfrm>
          <a:off x="4807900" y="569527"/>
          <a:ext cx="187301"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4807900" y="730030"/>
        <a:ext cx="131111" cy="481510"/>
      </dsp:txXfrm>
    </dsp:sp>
    <dsp:sp modelId="{EF5AF40A-F00F-A946-BEBC-1F02C856967B}">
      <dsp:nvSpPr>
        <dsp:cNvPr id="0" name=""/>
        <dsp:cNvSpPr/>
      </dsp:nvSpPr>
      <dsp:spPr>
        <a:xfrm>
          <a:off x="5083551"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15:05</a:t>
          </a:r>
        </a:p>
        <a:p>
          <a:pPr lvl="0" algn="ctr" defTabSz="533400">
            <a:lnSpc>
              <a:spcPct val="90000"/>
            </a:lnSpc>
            <a:spcBef>
              <a:spcPct val="0"/>
            </a:spcBef>
            <a:spcAft>
              <a:spcPct val="35000"/>
            </a:spcAft>
          </a:pPr>
          <a:r>
            <a:rPr lang="en-US" sz="1200" kern="1200" dirty="0" smtClean="0"/>
            <a:t>Admitting resident lowers drip rate</a:t>
          </a:r>
          <a:endParaRPr lang="en-US" sz="1200" kern="1200" dirty="0"/>
        </a:p>
      </dsp:txBody>
      <dsp:txXfrm>
        <a:off x="5122903" y="39352"/>
        <a:ext cx="1264863" cy="1862868"/>
      </dsp:txXfrm>
    </dsp:sp>
    <dsp:sp modelId="{4530CF02-E28E-9643-9132-0C7AFB5E6BF2}">
      <dsp:nvSpPr>
        <dsp:cNvPr id="0" name=""/>
        <dsp:cNvSpPr/>
      </dsp:nvSpPr>
      <dsp:spPr>
        <a:xfrm>
          <a:off x="6514377" y="569527"/>
          <a:ext cx="210214"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6514377" y="730030"/>
        <a:ext cx="147150" cy="481510"/>
      </dsp:txXfrm>
    </dsp:sp>
    <dsp:sp modelId="{11C5462C-E758-C142-8027-65EC09D47F06}">
      <dsp:nvSpPr>
        <dsp:cNvPr id="0" name=""/>
        <dsp:cNvSpPr/>
      </dsp:nvSpPr>
      <dsp:spPr>
        <a:xfrm>
          <a:off x="6823749"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15:05</a:t>
          </a:r>
        </a:p>
        <a:p>
          <a:pPr lvl="0" algn="ctr" defTabSz="533400">
            <a:lnSpc>
              <a:spcPct val="90000"/>
            </a:lnSpc>
            <a:spcBef>
              <a:spcPct val="0"/>
            </a:spcBef>
            <a:spcAft>
              <a:spcPct val="35000"/>
            </a:spcAft>
          </a:pPr>
          <a:r>
            <a:rPr lang="en-US" sz="1200" kern="1200" dirty="0" smtClean="0"/>
            <a:t>ED RN in participating in resuscitation of acute stroke when order entered</a:t>
          </a:r>
          <a:endParaRPr lang="en-US" sz="1200" kern="1200" dirty="0"/>
        </a:p>
      </dsp:txBody>
      <dsp:txXfrm>
        <a:off x="6863101" y="39352"/>
        <a:ext cx="1264863" cy="1862868"/>
      </dsp:txXfrm>
    </dsp:sp>
    <dsp:sp modelId="{C5A4CD84-9240-8641-9E57-325A4E18EB51}">
      <dsp:nvSpPr>
        <dsp:cNvPr id="0" name=""/>
        <dsp:cNvSpPr/>
      </dsp:nvSpPr>
      <dsp:spPr>
        <a:xfrm rot="21165">
          <a:off x="8250951" y="574798"/>
          <a:ext cx="201488"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8250952" y="735115"/>
        <a:ext cx="141042" cy="481510"/>
      </dsp:txXfrm>
    </dsp:sp>
    <dsp:sp modelId="{C4104E76-0DED-DF42-9D21-38E0A2062FAB}">
      <dsp:nvSpPr>
        <dsp:cNvPr id="0" name=""/>
        <dsp:cNvSpPr/>
      </dsp:nvSpPr>
      <dsp:spPr>
        <a:xfrm>
          <a:off x="8547477" y="10612"/>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15:15</a:t>
          </a:r>
        </a:p>
        <a:p>
          <a:pPr lvl="0" algn="ctr" defTabSz="533400">
            <a:lnSpc>
              <a:spcPct val="90000"/>
            </a:lnSpc>
            <a:spcBef>
              <a:spcPct val="0"/>
            </a:spcBef>
            <a:spcAft>
              <a:spcPct val="35000"/>
            </a:spcAft>
          </a:pPr>
          <a:r>
            <a:rPr lang="en-US" sz="1200" kern="1200" dirty="0" smtClean="0"/>
            <a:t>Transport arrives to bring patient to bed</a:t>
          </a:r>
          <a:endParaRPr lang="en-US" sz="1200" kern="1200" dirty="0"/>
        </a:p>
      </dsp:txBody>
      <dsp:txXfrm>
        <a:off x="8586829" y="49964"/>
        <a:ext cx="1264863" cy="1862868"/>
      </dsp:txXfrm>
    </dsp:sp>
    <dsp:sp modelId="{717F06D2-6F76-0F49-ABF1-2979C0D7087C}">
      <dsp:nvSpPr>
        <dsp:cNvPr id="0" name=""/>
        <dsp:cNvSpPr/>
      </dsp:nvSpPr>
      <dsp:spPr>
        <a:xfrm rot="21578391">
          <a:off x="9966876" y="574866"/>
          <a:ext cx="182691"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9966877" y="735541"/>
        <a:ext cx="127884" cy="481510"/>
      </dsp:txXfrm>
    </dsp:sp>
    <dsp:sp modelId="{E0138217-14B7-134E-90ED-D70F2FACDFA8}">
      <dsp:nvSpPr>
        <dsp:cNvPr id="0" name=""/>
        <dsp:cNvSpPr/>
      </dsp:nvSpPr>
      <dsp:spPr>
        <a:xfrm>
          <a:off x="10235739"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15:25</a:t>
          </a:r>
        </a:p>
        <a:p>
          <a:pPr lvl="0" algn="ctr" defTabSz="533400">
            <a:lnSpc>
              <a:spcPct val="90000"/>
            </a:lnSpc>
            <a:spcBef>
              <a:spcPct val="0"/>
            </a:spcBef>
            <a:spcAft>
              <a:spcPct val="35000"/>
            </a:spcAft>
          </a:pPr>
          <a:r>
            <a:rPr lang="en-US" sz="1200" kern="1200" dirty="0" smtClean="0"/>
            <a:t>Patient transported to floor prior to drip rate being changed and without RN</a:t>
          </a:r>
          <a:endParaRPr lang="en-US" sz="1200" kern="1200" dirty="0"/>
        </a:p>
      </dsp:txBody>
      <dsp:txXfrm>
        <a:off x="10275091" y="39352"/>
        <a:ext cx="1264863" cy="18628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B5F84-2334-8148-8FA7-C77CF87B3367}">
      <dsp:nvSpPr>
        <dsp:cNvPr id="0" name=""/>
        <dsp:cNvSpPr/>
      </dsp:nvSpPr>
      <dsp:spPr>
        <a:xfrm>
          <a:off x="164448" y="15492"/>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13:00</a:t>
          </a:r>
        </a:p>
        <a:p>
          <a:pPr lvl="0" algn="ctr" defTabSz="533400">
            <a:lnSpc>
              <a:spcPct val="90000"/>
            </a:lnSpc>
            <a:spcBef>
              <a:spcPct val="0"/>
            </a:spcBef>
            <a:spcAft>
              <a:spcPct val="35000"/>
            </a:spcAft>
          </a:pPr>
          <a:r>
            <a:rPr lang="en-US" sz="1200" kern="1200" dirty="0" smtClean="0"/>
            <a:t>MICU consult recommends that </a:t>
          </a:r>
          <a:r>
            <a:rPr lang="en-US" sz="1200" kern="1200" dirty="0" err="1" smtClean="0"/>
            <a:t>pt</a:t>
          </a:r>
          <a:r>
            <a:rPr lang="en-US" sz="1200" kern="1200" dirty="0" smtClean="0"/>
            <a:t> stable for floor</a:t>
          </a:r>
          <a:endParaRPr lang="en-US" sz="1200" kern="1200" dirty="0"/>
        </a:p>
      </dsp:txBody>
      <dsp:txXfrm>
        <a:off x="203800" y="54844"/>
        <a:ext cx="1264863" cy="1862868"/>
      </dsp:txXfrm>
    </dsp:sp>
    <dsp:sp modelId="{ABFBC1E6-7641-F94E-95A0-61E2B6C2A797}">
      <dsp:nvSpPr>
        <dsp:cNvPr id="0" name=""/>
        <dsp:cNvSpPr/>
      </dsp:nvSpPr>
      <dsp:spPr>
        <a:xfrm>
          <a:off x="1580837" y="585020"/>
          <a:ext cx="175433"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580837" y="745523"/>
        <a:ext cx="122803" cy="481510"/>
      </dsp:txXfrm>
    </dsp:sp>
    <dsp:sp modelId="{7C1D392C-8E53-524A-B20E-9E3D2744F32C}">
      <dsp:nvSpPr>
        <dsp:cNvPr id="0" name=""/>
        <dsp:cNvSpPr/>
      </dsp:nvSpPr>
      <dsp:spPr>
        <a:xfrm>
          <a:off x="1839022" y="15492"/>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14:05</a:t>
          </a:r>
        </a:p>
        <a:p>
          <a:pPr lvl="0" algn="ctr" defTabSz="533400">
            <a:lnSpc>
              <a:spcPct val="90000"/>
            </a:lnSpc>
            <a:spcBef>
              <a:spcPct val="0"/>
            </a:spcBef>
            <a:spcAft>
              <a:spcPct val="35000"/>
            </a:spcAft>
          </a:pPr>
          <a:r>
            <a:rPr lang="en-US" sz="1200" kern="1200" dirty="0" smtClean="0"/>
            <a:t>Admitting resident entered order for NTG </a:t>
          </a:r>
          <a:r>
            <a:rPr lang="en-US" sz="1200" kern="1200" dirty="0" err="1" smtClean="0"/>
            <a:t>gtt</a:t>
          </a:r>
          <a:r>
            <a:rPr lang="en-US" sz="1200" kern="1200" dirty="0" smtClean="0"/>
            <a:t> without assessing the patient</a:t>
          </a:r>
          <a:endParaRPr lang="en-US" sz="1200" kern="1200" dirty="0"/>
        </a:p>
      </dsp:txBody>
      <dsp:txXfrm>
        <a:off x="1878374" y="54844"/>
        <a:ext cx="1264863" cy="1862868"/>
      </dsp:txXfrm>
    </dsp:sp>
    <dsp:sp modelId="{B92830D6-0A32-6B43-9B06-DCE95DF1C058}">
      <dsp:nvSpPr>
        <dsp:cNvPr id="0" name=""/>
        <dsp:cNvSpPr/>
      </dsp:nvSpPr>
      <dsp:spPr>
        <a:xfrm rot="21568618">
          <a:off x="3260355" y="577322"/>
          <a:ext cx="187360"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260356" y="738082"/>
        <a:ext cx="131152" cy="481510"/>
      </dsp:txXfrm>
    </dsp:sp>
    <dsp:sp modelId="{A1FBA836-C376-5D4B-B7CB-AB6B02C03B05}">
      <dsp:nvSpPr>
        <dsp:cNvPr id="0" name=""/>
        <dsp:cNvSpPr/>
      </dsp:nvSpPr>
      <dsp:spPr>
        <a:xfrm>
          <a:off x="3536085"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14:46</a:t>
          </a:r>
        </a:p>
        <a:p>
          <a:pPr lvl="0" algn="ctr" defTabSz="533400">
            <a:lnSpc>
              <a:spcPct val="90000"/>
            </a:lnSpc>
            <a:spcBef>
              <a:spcPct val="0"/>
            </a:spcBef>
            <a:spcAft>
              <a:spcPct val="35000"/>
            </a:spcAft>
          </a:pPr>
          <a:r>
            <a:rPr lang="en-US" sz="1200" kern="1200" dirty="0" smtClean="0"/>
            <a:t>Admitting resident notified by RN that floor policy precludes ordered drip rate</a:t>
          </a:r>
          <a:endParaRPr lang="en-US" sz="1200" kern="1200" dirty="0"/>
        </a:p>
      </dsp:txBody>
      <dsp:txXfrm>
        <a:off x="3575437" y="39352"/>
        <a:ext cx="1264863" cy="1862868"/>
      </dsp:txXfrm>
    </dsp:sp>
    <dsp:sp modelId="{46670839-688E-DE45-B37E-8542420CF8F1}">
      <dsp:nvSpPr>
        <dsp:cNvPr id="0" name=""/>
        <dsp:cNvSpPr/>
      </dsp:nvSpPr>
      <dsp:spPr>
        <a:xfrm>
          <a:off x="4957401" y="569527"/>
          <a:ext cx="187301"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4957401" y="730030"/>
        <a:ext cx="131111" cy="481510"/>
      </dsp:txXfrm>
    </dsp:sp>
    <dsp:sp modelId="{EF5AF40A-F00F-A946-BEBC-1F02C856967B}">
      <dsp:nvSpPr>
        <dsp:cNvPr id="0" name=""/>
        <dsp:cNvSpPr/>
      </dsp:nvSpPr>
      <dsp:spPr>
        <a:xfrm>
          <a:off x="5233052"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15:05</a:t>
          </a:r>
        </a:p>
        <a:p>
          <a:pPr lvl="0" algn="ctr" defTabSz="533400">
            <a:lnSpc>
              <a:spcPct val="90000"/>
            </a:lnSpc>
            <a:spcBef>
              <a:spcPct val="0"/>
            </a:spcBef>
            <a:spcAft>
              <a:spcPct val="35000"/>
            </a:spcAft>
          </a:pPr>
          <a:r>
            <a:rPr lang="en-US" sz="1200" kern="1200" dirty="0" smtClean="0"/>
            <a:t>Admitting resident lowers drip rate</a:t>
          </a:r>
          <a:endParaRPr lang="en-US" sz="1200" kern="1200" dirty="0"/>
        </a:p>
      </dsp:txBody>
      <dsp:txXfrm>
        <a:off x="5272404" y="39352"/>
        <a:ext cx="1264863" cy="1862868"/>
      </dsp:txXfrm>
    </dsp:sp>
    <dsp:sp modelId="{4530CF02-E28E-9643-9132-0C7AFB5E6BF2}">
      <dsp:nvSpPr>
        <dsp:cNvPr id="0" name=""/>
        <dsp:cNvSpPr/>
      </dsp:nvSpPr>
      <dsp:spPr>
        <a:xfrm>
          <a:off x="6663878" y="569527"/>
          <a:ext cx="210214"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6663878" y="730030"/>
        <a:ext cx="147150" cy="481510"/>
      </dsp:txXfrm>
    </dsp:sp>
    <dsp:sp modelId="{11C5462C-E758-C142-8027-65EC09D47F06}">
      <dsp:nvSpPr>
        <dsp:cNvPr id="0" name=""/>
        <dsp:cNvSpPr/>
      </dsp:nvSpPr>
      <dsp:spPr>
        <a:xfrm>
          <a:off x="6973250"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15:05</a:t>
          </a:r>
        </a:p>
        <a:p>
          <a:pPr lvl="0" algn="ctr" defTabSz="533400">
            <a:lnSpc>
              <a:spcPct val="90000"/>
            </a:lnSpc>
            <a:spcBef>
              <a:spcPct val="0"/>
            </a:spcBef>
            <a:spcAft>
              <a:spcPct val="35000"/>
            </a:spcAft>
          </a:pPr>
          <a:r>
            <a:rPr lang="en-US" sz="1200" kern="1200" dirty="0" smtClean="0"/>
            <a:t>ED RN in participating in resuscitation of acute stroke when order entered</a:t>
          </a:r>
          <a:endParaRPr lang="en-US" sz="1200" kern="1200" dirty="0"/>
        </a:p>
      </dsp:txBody>
      <dsp:txXfrm>
        <a:off x="7012602" y="39352"/>
        <a:ext cx="1264863" cy="1862868"/>
      </dsp:txXfrm>
    </dsp:sp>
    <dsp:sp modelId="{C5A4CD84-9240-8641-9E57-325A4E18EB51}">
      <dsp:nvSpPr>
        <dsp:cNvPr id="0" name=""/>
        <dsp:cNvSpPr/>
      </dsp:nvSpPr>
      <dsp:spPr>
        <a:xfrm rot="21165">
          <a:off x="8400452" y="574798"/>
          <a:ext cx="201488"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8400453" y="735115"/>
        <a:ext cx="141042" cy="481510"/>
      </dsp:txXfrm>
    </dsp:sp>
    <dsp:sp modelId="{C4104E76-0DED-DF42-9D21-38E0A2062FAB}">
      <dsp:nvSpPr>
        <dsp:cNvPr id="0" name=""/>
        <dsp:cNvSpPr/>
      </dsp:nvSpPr>
      <dsp:spPr>
        <a:xfrm>
          <a:off x="8696978" y="10612"/>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15:15</a:t>
          </a:r>
        </a:p>
        <a:p>
          <a:pPr lvl="0" algn="ctr" defTabSz="533400">
            <a:lnSpc>
              <a:spcPct val="90000"/>
            </a:lnSpc>
            <a:spcBef>
              <a:spcPct val="0"/>
            </a:spcBef>
            <a:spcAft>
              <a:spcPct val="35000"/>
            </a:spcAft>
          </a:pPr>
          <a:r>
            <a:rPr lang="en-US" sz="1200" kern="1200" dirty="0" smtClean="0"/>
            <a:t>Transport arrives to bring patient to bed</a:t>
          </a:r>
          <a:endParaRPr lang="en-US" sz="1200" kern="1200" dirty="0"/>
        </a:p>
      </dsp:txBody>
      <dsp:txXfrm>
        <a:off x="8736330" y="49964"/>
        <a:ext cx="1264863" cy="1862868"/>
      </dsp:txXfrm>
    </dsp:sp>
    <dsp:sp modelId="{717F06D2-6F76-0F49-ABF1-2979C0D7087C}">
      <dsp:nvSpPr>
        <dsp:cNvPr id="0" name=""/>
        <dsp:cNvSpPr/>
      </dsp:nvSpPr>
      <dsp:spPr>
        <a:xfrm rot="21578391">
          <a:off x="10116377" y="574866"/>
          <a:ext cx="182691" cy="802516"/>
        </a:xfrm>
        <a:prstGeom prst="rightArrow">
          <a:avLst>
            <a:gd name="adj1" fmla="val 60000"/>
            <a:gd name="adj2" fmla="val 50000"/>
          </a:avLst>
        </a:prstGeom>
        <a:solidFill>
          <a:schemeClr val="dk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0116378" y="735541"/>
        <a:ext cx="127884" cy="481510"/>
      </dsp:txXfrm>
    </dsp:sp>
    <dsp:sp modelId="{E0138217-14B7-134E-90ED-D70F2FACDFA8}">
      <dsp:nvSpPr>
        <dsp:cNvPr id="0" name=""/>
        <dsp:cNvSpPr/>
      </dsp:nvSpPr>
      <dsp:spPr>
        <a:xfrm>
          <a:off x="10385240" y="0"/>
          <a:ext cx="1343567" cy="1941572"/>
        </a:xfrm>
        <a:prstGeom prst="roundRect">
          <a:avLst>
            <a:gd name="adj" fmla="val 10000"/>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15:25</a:t>
          </a:r>
        </a:p>
        <a:p>
          <a:pPr lvl="0" algn="ctr" defTabSz="533400">
            <a:lnSpc>
              <a:spcPct val="90000"/>
            </a:lnSpc>
            <a:spcBef>
              <a:spcPct val="0"/>
            </a:spcBef>
            <a:spcAft>
              <a:spcPct val="35000"/>
            </a:spcAft>
          </a:pPr>
          <a:r>
            <a:rPr lang="en-US" sz="1200" kern="1200" dirty="0" smtClean="0"/>
            <a:t>Patient transported to floor prior to drip rate being changed and without RN</a:t>
          </a:r>
          <a:endParaRPr lang="en-US" sz="1200" kern="1200" dirty="0"/>
        </a:p>
      </dsp:txBody>
      <dsp:txXfrm>
        <a:off x="10424592" y="39352"/>
        <a:ext cx="1264863" cy="1862868"/>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4812720F-E99A-4959-9FCF-4DC765B2593D}" type="datetimeFigureOut">
              <a:rPr lang="en-US" smtClean="0"/>
              <a:t>1/28/19</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E73A9F56-8EEE-4D3A-9F64-703F2404B32C}" type="slidenum">
              <a:rPr lang="en-US" smtClean="0"/>
              <a:t>‹#›</a:t>
            </a:fld>
            <a:endParaRPr lang="en-US"/>
          </a:p>
        </p:txBody>
      </p:sp>
    </p:spTree>
    <p:extLst>
      <p:ext uri="{BB962C8B-B14F-4D97-AF65-F5344CB8AC3E}">
        <p14:creationId xmlns:p14="http://schemas.microsoft.com/office/powerpoint/2010/main" val="25150502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ED93426B-3347-44ED-BCC6-3F950195EB53}" type="datetimeFigureOut">
              <a:rPr lang="en-US" smtClean="0"/>
              <a:t>1/28/19</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E9736045-9BC5-42F9-BF73-FB1816595BE7}" type="slidenum">
              <a:rPr lang="en-US" smtClean="0"/>
              <a:t>‹#›</a:t>
            </a:fld>
            <a:endParaRPr lang="en-US"/>
          </a:p>
        </p:txBody>
      </p:sp>
    </p:spTree>
    <p:extLst>
      <p:ext uri="{BB962C8B-B14F-4D97-AF65-F5344CB8AC3E}">
        <p14:creationId xmlns:p14="http://schemas.microsoft.com/office/powerpoint/2010/main" val="498392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different routes by which case comes to attention</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baseline="0" dirty="0" smtClean="0"/>
              <a:t>hospital error reporting mechanism</a:t>
            </a:r>
          </a:p>
          <a:p>
            <a:pPr marL="628650" lvl="1" indent="-171450">
              <a:buFont typeface="Arial"/>
              <a:buChar char="•"/>
            </a:pPr>
            <a:r>
              <a:rPr lang="en-US" baseline="0" dirty="0" smtClean="0"/>
              <a:t>clinical concern raised in the ED by another provider/RN</a:t>
            </a:r>
          </a:p>
          <a:p>
            <a:pPr marL="628650" lvl="1" indent="-171450">
              <a:buFont typeface="Arial"/>
              <a:buChar char="•"/>
            </a:pPr>
            <a:r>
              <a:rPr lang="en-US" baseline="0" dirty="0" smtClean="0"/>
              <a:t>legal</a:t>
            </a:r>
          </a:p>
        </p:txBody>
      </p:sp>
      <p:sp>
        <p:nvSpPr>
          <p:cNvPr id="4" name="Slide Number Placeholder 3"/>
          <p:cNvSpPr>
            <a:spLocks noGrp="1"/>
          </p:cNvSpPr>
          <p:nvPr>
            <p:ph type="sldNum" sz="quarter" idx="10"/>
          </p:nvPr>
        </p:nvSpPr>
        <p:spPr/>
        <p:txBody>
          <a:bodyPr/>
          <a:lstStyle/>
          <a:p>
            <a:fld id="{E9736045-9BC5-42F9-BF73-FB1816595BE7}" type="slidenum">
              <a:rPr lang="en-US" smtClean="0"/>
              <a:t>2</a:t>
            </a:fld>
            <a:endParaRPr lang="en-US"/>
          </a:p>
        </p:txBody>
      </p:sp>
    </p:spTree>
    <p:extLst>
      <p:ext uri="{BB962C8B-B14F-4D97-AF65-F5344CB8AC3E}">
        <p14:creationId xmlns:p14="http://schemas.microsoft.com/office/powerpoint/2010/main" val="4207559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Make provisional standard</a:t>
            </a:r>
            <a:r>
              <a:rPr lang="en-US" baseline="0" dirty="0" smtClean="0"/>
              <a:t> of care/harm</a:t>
            </a:r>
            <a:r>
              <a:rPr lang="en-US" dirty="0" smtClean="0"/>
              <a:t> determination</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11</a:t>
            </a:fld>
            <a:endParaRPr lang="en-US"/>
          </a:p>
        </p:txBody>
      </p:sp>
    </p:spTree>
    <p:extLst>
      <p:ext uri="{BB962C8B-B14F-4D97-AF65-F5344CB8AC3E}">
        <p14:creationId xmlns:p14="http://schemas.microsoft.com/office/powerpoint/2010/main" val="853886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12</a:t>
            </a:fld>
            <a:endParaRPr lang="en-US"/>
          </a:p>
        </p:txBody>
      </p:sp>
    </p:spTree>
    <p:extLst>
      <p:ext uri="{BB962C8B-B14F-4D97-AF65-F5344CB8AC3E}">
        <p14:creationId xmlns:p14="http://schemas.microsoft.com/office/powerpoint/2010/main" val="3522796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occasionally requires re-work</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13</a:t>
            </a:fld>
            <a:endParaRPr lang="en-US"/>
          </a:p>
        </p:txBody>
      </p:sp>
    </p:spTree>
    <p:extLst>
      <p:ext uri="{BB962C8B-B14F-4D97-AF65-F5344CB8AC3E}">
        <p14:creationId xmlns:p14="http://schemas.microsoft.com/office/powerpoint/2010/main" val="369075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Options for determination of standard of care</a:t>
            </a:r>
          </a:p>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15</a:t>
            </a:fld>
            <a:endParaRPr lang="en-US"/>
          </a:p>
        </p:txBody>
      </p:sp>
    </p:spTree>
    <p:extLst>
      <p:ext uri="{BB962C8B-B14F-4D97-AF65-F5344CB8AC3E}">
        <p14:creationId xmlns:p14="http://schemas.microsoft.com/office/powerpoint/2010/main" val="1868937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Options for determination of harm</a:t>
            </a:r>
          </a:p>
          <a:p>
            <a:pPr marL="171450" indent="-171450">
              <a:buFont typeface="Arial"/>
              <a:buChar char="•"/>
            </a:pPr>
            <a:r>
              <a:rPr lang="en-US" dirty="0" smtClean="0"/>
              <a:t>Error can be made without</a:t>
            </a:r>
            <a:r>
              <a:rPr lang="en-US" baseline="0" dirty="0" smtClean="0"/>
              <a:t> harm to patient</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16</a:t>
            </a:fld>
            <a:endParaRPr lang="en-US"/>
          </a:p>
        </p:txBody>
      </p:sp>
    </p:spTree>
    <p:extLst>
      <p:ext uri="{BB962C8B-B14F-4D97-AF65-F5344CB8AC3E}">
        <p14:creationId xmlns:p14="http://schemas.microsoft.com/office/powerpoint/2010/main" val="39718696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example plans</a:t>
            </a:r>
            <a:r>
              <a:rPr lang="en-US" baseline="0" dirty="0" smtClean="0"/>
              <a:t> of correction</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17</a:t>
            </a:fld>
            <a:endParaRPr lang="en-US"/>
          </a:p>
        </p:txBody>
      </p:sp>
    </p:spTree>
    <p:extLst>
      <p:ext uri="{BB962C8B-B14F-4D97-AF65-F5344CB8AC3E}">
        <p14:creationId xmlns:p14="http://schemas.microsoft.com/office/powerpoint/2010/main" val="1903219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examples of cases</a:t>
            </a:r>
            <a:r>
              <a:rPr lang="en-US" baseline="0" dirty="0" smtClean="0"/>
              <a:t> reportable to DOH</a:t>
            </a:r>
          </a:p>
          <a:p>
            <a:pPr marL="628650" lvl="1" indent="-171450">
              <a:buFont typeface="Arial"/>
              <a:buChar char="•"/>
            </a:pPr>
            <a:r>
              <a:rPr lang="en-US" baseline="0" dirty="0" smtClean="0"/>
              <a:t>unexpected death</a:t>
            </a:r>
          </a:p>
          <a:p>
            <a:pPr marL="628650" lvl="1" indent="-171450">
              <a:buFont typeface="Arial"/>
              <a:buChar char="•"/>
            </a:pPr>
            <a:r>
              <a:rPr lang="en-US" baseline="0" dirty="0" smtClean="0"/>
              <a:t>wrong limb procedure</a:t>
            </a:r>
          </a:p>
          <a:p>
            <a:pPr marL="628650" lvl="1" indent="-171450">
              <a:buFont typeface="Arial"/>
              <a:buChar char="•"/>
            </a:pPr>
            <a:r>
              <a:rPr lang="en-US" baseline="0" dirty="0" smtClean="0"/>
              <a:t>retained FB</a:t>
            </a:r>
          </a:p>
          <a:p>
            <a:pPr marL="171450" lvl="0" indent="-171450">
              <a:buFont typeface="Arial"/>
              <a:buChar char="•"/>
            </a:pPr>
            <a:r>
              <a:rPr lang="en-US" baseline="0" dirty="0" smtClean="0"/>
              <a:t>hospital wide plan of correction may differ from local plan of correction</a:t>
            </a:r>
          </a:p>
          <a:p>
            <a:pPr marL="628650" lvl="1" indent="-171450">
              <a:buFont typeface="Arial"/>
              <a:buChar char="•"/>
            </a:pPr>
            <a:r>
              <a:rPr lang="en-US" baseline="0" dirty="0" smtClean="0"/>
              <a:t>requires re-work</a:t>
            </a:r>
          </a:p>
        </p:txBody>
      </p:sp>
      <p:sp>
        <p:nvSpPr>
          <p:cNvPr id="4" name="Slide Number Placeholder 3"/>
          <p:cNvSpPr>
            <a:spLocks noGrp="1"/>
          </p:cNvSpPr>
          <p:nvPr>
            <p:ph type="sldNum" sz="quarter" idx="10"/>
          </p:nvPr>
        </p:nvSpPr>
        <p:spPr/>
        <p:txBody>
          <a:bodyPr/>
          <a:lstStyle/>
          <a:p>
            <a:fld id="{E9736045-9BC5-42F9-BF73-FB1816595BE7}" type="slidenum">
              <a:rPr lang="en-US" smtClean="0"/>
              <a:t>18</a:t>
            </a:fld>
            <a:endParaRPr lang="en-US"/>
          </a:p>
        </p:txBody>
      </p:sp>
    </p:spTree>
    <p:extLst>
      <p:ext uri="{BB962C8B-B14F-4D97-AF65-F5344CB8AC3E}">
        <p14:creationId xmlns:p14="http://schemas.microsoft.com/office/powerpoint/2010/main" val="1797856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occasionally requires re-work</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19</a:t>
            </a:fld>
            <a:endParaRPr lang="en-US"/>
          </a:p>
        </p:txBody>
      </p:sp>
    </p:spTree>
    <p:extLst>
      <p:ext uri="{BB962C8B-B14F-4D97-AF65-F5344CB8AC3E}">
        <p14:creationId xmlns:p14="http://schemas.microsoft.com/office/powerpoint/2010/main" val="3690759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this is the actual</a:t>
            </a:r>
            <a:r>
              <a:rPr lang="en-US" baseline="0" dirty="0" smtClean="0"/>
              <a:t> hospital wide plan of correction that resulted from this case</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20</a:t>
            </a:fld>
            <a:endParaRPr lang="en-US"/>
          </a:p>
        </p:txBody>
      </p:sp>
    </p:spTree>
    <p:extLst>
      <p:ext uri="{BB962C8B-B14F-4D97-AF65-F5344CB8AC3E}">
        <p14:creationId xmlns:p14="http://schemas.microsoft.com/office/powerpoint/2010/main" val="16592765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industrial flywheel</a:t>
            </a:r>
          </a:p>
          <a:p>
            <a:pPr marL="171450" indent="-171450">
              <a:buFont typeface="Arial"/>
              <a:buChar char="•"/>
            </a:pPr>
            <a:r>
              <a:rPr lang="en-US" dirty="0" smtClean="0"/>
              <a:t>heavy, takes a lot of effort to</a:t>
            </a:r>
            <a:r>
              <a:rPr lang="en-US" baseline="0" dirty="0" smtClean="0"/>
              <a:t> get moving</a:t>
            </a:r>
          </a:p>
          <a:p>
            <a:pPr marL="171450" indent="-171450">
              <a:buFont typeface="Arial"/>
              <a:buChar char="•"/>
            </a:pPr>
            <a:r>
              <a:rPr lang="en-US" baseline="0" dirty="0" smtClean="0"/>
              <a:t>once it does it functions on its own momentum</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21</a:t>
            </a:fld>
            <a:endParaRPr lang="en-US"/>
          </a:p>
        </p:txBody>
      </p:sp>
    </p:spTree>
    <p:extLst>
      <p:ext uri="{BB962C8B-B14F-4D97-AF65-F5344CB8AC3E}">
        <p14:creationId xmlns:p14="http://schemas.microsoft.com/office/powerpoint/2010/main" val="1222161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review of HER</a:t>
            </a:r>
          </a:p>
          <a:p>
            <a:pPr marL="628650" lvl="1" indent="-171450">
              <a:buFont typeface="Arial"/>
              <a:buChar char="•"/>
            </a:pPr>
            <a:r>
              <a:rPr lang="en-US" dirty="0" smtClean="0"/>
              <a:t>triage note</a:t>
            </a:r>
          </a:p>
          <a:p>
            <a:pPr marL="628650" lvl="1" indent="-171450">
              <a:buFont typeface="Arial"/>
              <a:buChar char="•"/>
            </a:pPr>
            <a:r>
              <a:rPr lang="en-US" dirty="0" smtClean="0"/>
              <a:t>provider</a:t>
            </a:r>
            <a:r>
              <a:rPr lang="en-US" baseline="0" dirty="0" smtClean="0"/>
              <a:t> notes</a:t>
            </a:r>
          </a:p>
          <a:p>
            <a:pPr marL="628650" lvl="1" indent="-171450">
              <a:buFont typeface="Arial"/>
              <a:buChar char="•"/>
            </a:pPr>
            <a:r>
              <a:rPr lang="en-US" baseline="0" dirty="0" smtClean="0"/>
              <a:t>nursing notes</a:t>
            </a:r>
          </a:p>
          <a:p>
            <a:pPr marL="628650" lvl="1" indent="-171450">
              <a:buFont typeface="Arial"/>
              <a:buChar char="•"/>
            </a:pPr>
            <a:r>
              <a:rPr lang="en-US" baseline="0" dirty="0" smtClean="0"/>
              <a:t>VS/</a:t>
            </a:r>
            <a:r>
              <a:rPr lang="en-US" baseline="0" dirty="0" err="1" smtClean="0"/>
              <a:t>flowsheets</a:t>
            </a:r>
            <a:endParaRPr lang="en-US" baseline="0" dirty="0" smtClean="0"/>
          </a:p>
          <a:p>
            <a:pPr marL="628650" lvl="1" indent="-171450">
              <a:buFont typeface="Arial"/>
              <a:buChar char="•"/>
            </a:pPr>
            <a:r>
              <a:rPr lang="en-US" dirty="0" smtClean="0"/>
              <a:t>orders</a:t>
            </a:r>
          </a:p>
          <a:p>
            <a:pPr marL="628650" lvl="1" indent="-171450">
              <a:buFont typeface="Arial"/>
              <a:buChar char="•"/>
            </a:pPr>
            <a:r>
              <a:rPr lang="en-US" dirty="0" smtClean="0"/>
              <a:t>lab</a:t>
            </a:r>
            <a:r>
              <a:rPr lang="en-US" baseline="0" dirty="0" smtClean="0"/>
              <a:t> and radiology results</a:t>
            </a:r>
          </a:p>
          <a:p>
            <a:pPr marL="1085850" lvl="2" indent="-171450">
              <a:buFont typeface="Arial"/>
              <a:buChar char="•"/>
            </a:pPr>
            <a:r>
              <a:rPr lang="en-US" baseline="0" dirty="0" smtClean="0"/>
              <a:t>time collected</a:t>
            </a:r>
          </a:p>
          <a:p>
            <a:pPr marL="1085850" lvl="2" indent="-171450">
              <a:buFont typeface="Arial"/>
              <a:buChar char="•"/>
            </a:pPr>
            <a:r>
              <a:rPr lang="en-US" baseline="0" dirty="0" smtClean="0"/>
              <a:t>time resulted</a:t>
            </a:r>
          </a:p>
          <a:p>
            <a:pPr marL="1085850" lvl="2" indent="-171450">
              <a:buFont typeface="Arial"/>
              <a:buChar char="•"/>
            </a:pPr>
            <a:r>
              <a:rPr lang="en-US" baseline="0" dirty="0" smtClean="0"/>
              <a:t>critical values reported</a:t>
            </a:r>
          </a:p>
          <a:p>
            <a:pPr marL="628650" lvl="1" indent="-171450">
              <a:buFont typeface="Arial"/>
              <a:buChar char="•"/>
            </a:pPr>
            <a:r>
              <a:rPr lang="en-US" baseline="0" dirty="0" smtClean="0"/>
              <a:t>consultants called</a:t>
            </a:r>
          </a:p>
          <a:p>
            <a:pPr marL="1085850" lvl="2" indent="-171450">
              <a:buFont typeface="Arial"/>
              <a:buChar char="•"/>
            </a:pPr>
            <a:r>
              <a:rPr lang="en-US" baseline="0" dirty="0" smtClean="0"/>
              <a:t>time call made</a:t>
            </a:r>
          </a:p>
          <a:p>
            <a:pPr marL="1085850" lvl="2" indent="-171450">
              <a:buFont typeface="Arial"/>
              <a:buChar char="•"/>
            </a:pPr>
            <a:r>
              <a:rPr lang="en-US" baseline="0" dirty="0" smtClean="0"/>
              <a:t>time of consult</a:t>
            </a:r>
            <a:endParaRPr lang="en-US" dirty="0" smtClean="0"/>
          </a:p>
          <a:p>
            <a:pPr marL="171450" indent="-171450">
              <a:buFont typeface="Arial"/>
              <a:buChar char="•"/>
            </a:pPr>
            <a:r>
              <a:rPr lang="en-US" dirty="0" smtClean="0"/>
              <a:t>talk</a:t>
            </a:r>
            <a:r>
              <a:rPr lang="en-US" baseline="0" dirty="0" smtClean="0"/>
              <a:t> to involved staff</a:t>
            </a:r>
          </a:p>
          <a:p>
            <a:pPr marL="628650" lvl="1" indent="-171450">
              <a:buFont typeface="Arial"/>
              <a:buChar char="•"/>
            </a:pPr>
            <a:r>
              <a:rPr lang="en-US" baseline="0" dirty="0" smtClean="0"/>
              <a:t>providers</a:t>
            </a:r>
          </a:p>
          <a:p>
            <a:pPr marL="628650" lvl="1" indent="-171450">
              <a:buFont typeface="Arial"/>
              <a:buChar char="•"/>
            </a:pPr>
            <a:r>
              <a:rPr lang="en-US" baseline="0" dirty="0" smtClean="0"/>
              <a:t>nurses</a:t>
            </a:r>
          </a:p>
          <a:p>
            <a:pPr marL="628650" lvl="1" indent="-171450">
              <a:buFont typeface="Arial"/>
              <a:buChar char="•"/>
            </a:pPr>
            <a:r>
              <a:rPr lang="en-US" baseline="0" dirty="0" smtClean="0"/>
              <a:t>techs</a:t>
            </a:r>
          </a:p>
          <a:p>
            <a:pPr marL="628650" lvl="1" indent="-171450">
              <a:buFont typeface="Arial"/>
              <a:buChar char="•"/>
            </a:pPr>
            <a:r>
              <a:rPr lang="en-US" baseline="0" dirty="0" smtClean="0"/>
              <a:t>consultants</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3</a:t>
            </a:fld>
            <a:endParaRPr lang="en-US"/>
          </a:p>
        </p:txBody>
      </p:sp>
    </p:spTree>
    <p:extLst>
      <p:ext uri="{BB962C8B-B14F-4D97-AF65-F5344CB8AC3E}">
        <p14:creationId xmlns:p14="http://schemas.microsoft.com/office/powerpoint/2010/main" val="14015552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22</a:t>
            </a:fld>
            <a:endParaRPr lang="en-US"/>
          </a:p>
        </p:txBody>
      </p:sp>
    </p:spTree>
    <p:extLst>
      <p:ext uri="{BB962C8B-B14F-4D97-AF65-F5344CB8AC3E}">
        <p14:creationId xmlns:p14="http://schemas.microsoft.com/office/powerpoint/2010/main" val="2278210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partial example of a timeline</a:t>
            </a:r>
          </a:p>
          <a:p>
            <a:pPr marL="171450" indent="-171450">
              <a:buFont typeface="Arial"/>
              <a:buChar char="•"/>
            </a:pPr>
            <a:r>
              <a:rPr lang="en-US" dirty="0" smtClean="0"/>
              <a:t>Case was</a:t>
            </a:r>
            <a:r>
              <a:rPr lang="en-US" baseline="0" dirty="0" smtClean="0"/>
              <a:t> submitted through hospital medical error reporting system by floor nurse.  It involved a patient who initially presented with acute pulmonary edema managed with nitroglycerin drip in ED.  ICU triage was consulted and determined patient to be stable for floor admission.  The patient was transported to the floor without a nurse on a </a:t>
            </a:r>
            <a:r>
              <a:rPr lang="en-US" baseline="0" dirty="0" err="1" smtClean="0"/>
              <a:t>nitrogylcerin</a:t>
            </a:r>
            <a:r>
              <a:rPr lang="en-US" baseline="0" dirty="0" smtClean="0"/>
              <a:t> drip at a rate of 50.  The floor nurse submitted the report because patient was transported to the floor with out an accompanying nurse and with a drip rate which exceeded that which was acceptable by floor policy.</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4</a:t>
            </a:fld>
            <a:endParaRPr lang="en-US"/>
          </a:p>
        </p:txBody>
      </p:sp>
    </p:spTree>
    <p:extLst>
      <p:ext uri="{BB962C8B-B14F-4D97-AF65-F5344CB8AC3E}">
        <p14:creationId xmlns:p14="http://schemas.microsoft.com/office/powerpoint/2010/main" val="2293963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partial example of a timeline</a:t>
            </a:r>
          </a:p>
          <a:p>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5</a:t>
            </a:fld>
            <a:endParaRPr lang="en-US"/>
          </a:p>
        </p:txBody>
      </p:sp>
    </p:spTree>
    <p:extLst>
      <p:ext uri="{BB962C8B-B14F-4D97-AF65-F5344CB8AC3E}">
        <p14:creationId xmlns:p14="http://schemas.microsoft.com/office/powerpoint/2010/main" val="3850667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another</a:t>
            </a:r>
            <a:r>
              <a:rPr lang="en-US" baseline="0" dirty="0" smtClean="0"/>
              <a:t> way to display a timeline</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6</a:t>
            </a:fld>
            <a:endParaRPr lang="en-US"/>
          </a:p>
        </p:txBody>
      </p:sp>
    </p:spTree>
    <p:extLst>
      <p:ext uri="{BB962C8B-B14F-4D97-AF65-F5344CB8AC3E}">
        <p14:creationId xmlns:p14="http://schemas.microsoft.com/office/powerpoint/2010/main" val="3113864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reference local policy</a:t>
            </a:r>
          </a:p>
          <a:p>
            <a:pPr marL="171450" indent="-171450">
              <a:buFont typeface="Arial"/>
              <a:buChar char="•"/>
            </a:pPr>
            <a:r>
              <a:rPr lang="en-US" dirty="0" smtClean="0"/>
              <a:t>policy generally </a:t>
            </a:r>
            <a:r>
              <a:rPr lang="en-US" dirty="0" err="1" smtClean="0"/>
              <a:t>supercedes</a:t>
            </a:r>
            <a:r>
              <a:rPr lang="en-US" dirty="0" smtClean="0"/>
              <a:t> local pathway </a:t>
            </a:r>
          </a:p>
          <a:p>
            <a:pPr marL="171450" indent="-171450">
              <a:buFont typeface="Arial"/>
              <a:buChar char="•"/>
            </a:pPr>
            <a:r>
              <a:rPr lang="en-US" dirty="0" smtClean="0"/>
              <a:t>if neither</a:t>
            </a:r>
            <a:r>
              <a:rPr lang="en-US" baseline="0" dirty="0" smtClean="0"/>
              <a:t> of the above is available, the reviewer will do a literature search for available evidence or best practice</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7</a:t>
            </a:fld>
            <a:endParaRPr lang="en-US"/>
          </a:p>
        </p:txBody>
      </p:sp>
    </p:spTree>
    <p:extLst>
      <p:ext uri="{BB962C8B-B14F-4D97-AF65-F5344CB8AC3E}">
        <p14:creationId xmlns:p14="http://schemas.microsoft.com/office/powerpoint/2010/main" val="2993373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team asks for each step of the timeline:  what</a:t>
            </a:r>
            <a:r>
              <a:rPr lang="en-US" baseline="0" dirty="0" smtClean="0"/>
              <a:t> was going on at this point in time that increased the likelihood the event would occur?</a:t>
            </a:r>
          </a:p>
          <a:p>
            <a:pPr marL="171450" indent="-171450">
              <a:buFont typeface="Arial"/>
              <a:buChar char="•"/>
            </a:pPr>
            <a:r>
              <a:rPr lang="en-US" baseline="0" dirty="0" smtClean="0"/>
              <a:t>contributing factors are situations, circumstances or conditions that collectively increased the likelihood of an incident</a:t>
            </a:r>
          </a:p>
          <a:p>
            <a:pPr marL="171450" indent="-171450">
              <a:buFont typeface="Arial"/>
              <a:buChar char="•"/>
            </a:pPr>
            <a:r>
              <a:rPr lang="en-US" baseline="0" dirty="0" smtClean="0"/>
              <a:t>important to gain perspective of people personally involved in the event when identifying contributing factors at each step</a:t>
            </a: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8</a:t>
            </a:fld>
            <a:endParaRPr lang="en-US"/>
          </a:p>
        </p:txBody>
      </p:sp>
    </p:spTree>
    <p:extLst>
      <p:ext uri="{BB962C8B-B14F-4D97-AF65-F5344CB8AC3E}">
        <p14:creationId xmlns:p14="http://schemas.microsoft.com/office/powerpoint/2010/main" val="2056613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all incidents have a direct</a:t>
            </a:r>
            <a:r>
              <a:rPr lang="en-US" baseline="0" dirty="0" smtClean="0"/>
              <a:t> cause – the occurrence or condition that directly produced the incident</a:t>
            </a:r>
          </a:p>
          <a:p>
            <a:pPr marL="171450" indent="-171450">
              <a:buFont typeface="Arial"/>
              <a:buChar char="•"/>
            </a:pPr>
            <a:r>
              <a:rPr lang="en-US" baseline="0" dirty="0" smtClean="0"/>
              <a:t>root causes are underlying faulty processes or systems issues that lead to the harmful event</a:t>
            </a:r>
          </a:p>
          <a:p>
            <a:pPr marL="171450" indent="-171450">
              <a:buFont typeface="Arial"/>
              <a:buChar char="•"/>
            </a:pPr>
            <a:r>
              <a:rPr lang="en-US" dirty="0" smtClean="0"/>
              <a:t>may be more than one root cause</a:t>
            </a:r>
          </a:p>
          <a:p>
            <a:pPr marL="171450" indent="-171450">
              <a:buFont typeface="Arial"/>
              <a:buChar char="•"/>
            </a:pPr>
            <a:r>
              <a:rPr lang="en-US" dirty="0" smtClean="0"/>
              <a:t>contributing</a:t>
            </a:r>
            <a:r>
              <a:rPr lang="en-US" baseline="0" dirty="0" smtClean="0"/>
              <a:t> factors are not root causes</a:t>
            </a:r>
          </a:p>
          <a:p>
            <a:pPr marL="171450" indent="-171450">
              <a:buFont typeface="Arial"/>
              <a:buChar char="•"/>
            </a:pPr>
            <a:r>
              <a:rPr lang="en-US" baseline="0" smtClean="0"/>
              <a:t>repeatedly </a:t>
            </a:r>
            <a:r>
              <a:rPr lang="en-US" baseline="0" dirty="0" smtClean="0"/>
              <a:t>ask “why” questions of contributing factors </a:t>
            </a:r>
          </a:p>
          <a:p>
            <a:pPr marL="171450" indent="-171450">
              <a:buFont typeface="Arial"/>
              <a:buChar char="•"/>
            </a:pPr>
            <a:r>
              <a:rPr lang="en-US" baseline="0" dirty="0" smtClean="0"/>
              <a:t>keep asking until you get to the root causes:</a:t>
            </a:r>
          </a:p>
          <a:p>
            <a:pPr marL="628650" lvl="1" indent="-171450">
              <a:buFont typeface="Arial"/>
              <a:buChar char="•"/>
            </a:pPr>
            <a:r>
              <a:rPr lang="en-US" baseline="0" dirty="0" smtClean="0"/>
              <a:t>would the event have occurred if this cause had not been present?</a:t>
            </a:r>
          </a:p>
          <a:p>
            <a:pPr marL="628650" lvl="1" indent="-171450">
              <a:buFont typeface="Arial"/>
              <a:buChar char="•"/>
            </a:pPr>
            <a:r>
              <a:rPr lang="en-US" baseline="0" dirty="0" smtClean="0"/>
              <a:t>will the problem recur if this cause is corrected or eliminated”</a:t>
            </a:r>
          </a:p>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9</a:t>
            </a:fld>
            <a:endParaRPr lang="en-US"/>
          </a:p>
        </p:txBody>
      </p:sp>
    </p:spTree>
    <p:extLst>
      <p:ext uri="{BB962C8B-B14F-4D97-AF65-F5344CB8AC3E}">
        <p14:creationId xmlns:p14="http://schemas.microsoft.com/office/powerpoint/2010/main" val="3093074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next step is determining if there was an error, and what type</a:t>
            </a:r>
            <a:r>
              <a:rPr lang="en-US" baseline="0" dirty="0" smtClean="0"/>
              <a:t> of error it was</a:t>
            </a:r>
          </a:p>
          <a:p>
            <a:pPr marL="628650" lvl="1" indent="-171450">
              <a:buFont typeface="Arial"/>
              <a:buChar char="•"/>
            </a:pPr>
            <a:r>
              <a:rPr lang="en-US" baseline="0" dirty="0" smtClean="0"/>
              <a:t>errors in judgment, or cognitive errors</a:t>
            </a:r>
          </a:p>
          <a:p>
            <a:pPr marL="628650" lvl="1" indent="-171450">
              <a:buFont typeface="Arial"/>
              <a:buChar char="•"/>
            </a:pPr>
            <a:r>
              <a:rPr lang="en-US" baseline="0" dirty="0" smtClean="0"/>
              <a:t>errors in execution, or “slips”</a:t>
            </a:r>
            <a:endParaRPr lang="en-US" dirty="0"/>
          </a:p>
        </p:txBody>
      </p:sp>
      <p:sp>
        <p:nvSpPr>
          <p:cNvPr id="4" name="Slide Number Placeholder 3"/>
          <p:cNvSpPr>
            <a:spLocks noGrp="1"/>
          </p:cNvSpPr>
          <p:nvPr>
            <p:ph type="sldNum" sz="quarter" idx="10"/>
          </p:nvPr>
        </p:nvSpPr>
        <p:spPr/>
        <p:txBody>
          <a:bodyPr/>
          <a:lstStyle/>
          <a:p>
            <a:fld id="{E9736045-9BC5-42F9-BF73-FB1816595BE7}" type="slidenum">
              <a:rPr lang="en-US" smtClean="0"/>
              <a:t>10</a:t>
            </a:fld>
            <a:endParaRPr lang="en-US"/>
          </a:p>
        </p:txBody>
      </p:sp>
    </p:spTree>
    <p:extLst>
      <p:ext uri="{BB962C8B-B14F-4D97-AF65-F5344CB8AC3E}">
        <p14:creationId xmlns:p14="http://schemas.microsoft.com/office/powerpoint/2010/main" val="3943497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155508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769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0771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7380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221771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027403"/>
            <a:ext cx="109728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09600" y="2272548"/>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2272548"/>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2488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1028334"/>
            <a:ext cx="109728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2222399"/>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9600" y="2862161"/>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2222399"/>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862161"/>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5221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19284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4496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25398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277900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13" name="Rectangle 12"/>
          <p:cNvSpPr/>
          <p:nvPr userDrawn="1"/>
        </p:nvSpPr>
        <p:spPr>
          <a:xfrm>
            <a:off x="0" y="0"/>
            <a:ext cx="12192000" cy="8991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125151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2564870"/>
            <a:ext cx="10972800" cy="410497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3"/>
          <a:stretch>
            <a:fillRect/>
          </a:stretch>
        </p:blipFill>
        <p:spPr>
          <a:xfrm>
            <a:off x="142478" y="69981"/>
            <a:ext cx="1388137" cy="792570"/>
          </a:xfrm>
          <a:prstGeom prst="rect">
            <a:avLst/>
          </a:prstGeom>
        </p:spPr>
      </p:pic>
      <p:sp>
        <p:nvSpPr>
          <p:cNvPr id="8" name="TextBox 7"/>
          <p:cNvSpPr txBox="1"/>
          <p:nvPr userDrawn="1"/>
        </p:nvSpPr>
        <p:spPr>
          <a:xfrm>
            <a:off x="1709730" y="201908"/>
            <a:ext cx="1835433" cy="646331"/>
          </a:xfrm>
          <a:prstGeom prst="rect">
            <a:avLst/>
          </a:prstGeom>
          <a:noFill/>
        </p:spPr>
        <p:txBody>
          <a:bodyPr wrap="none" rtlCol="0">
            <a:spAutoFit/>
          </a:bodyPr>
          <a:lstStyle/>
          <a:p>
            <a:r>
              <a:rPr lang="en-US" dirty="0" smtClean="0"/>
              <a:t>CORD </a:t>
            </a:r>
          </a:p>
          <a:p>
            <a:r>
              <a:rPr lang="en-US" dirty="0" smtClean="0"/>
              <a:t>Curricular Toolkit</a:t>
            </a:r>
            <a:endParaRPr lang="en-US" dirty="0"/>
          </a:p>
        </p:txBody>
      </p:sp>
      <p:pic>
        <p:nvPicPr>
          <p:cNvPr id="9" name="Picture 8"/>
          <p:cNvPicPr>
            <a:picLocks noChangeAspect="1"/>
          </p:cNvPicPr>
          <p:nvPr userDrawn="1"/>
        </p:nvPicPr>
        <p:blipFill>
          <a:blip r:embed="rId14"/>
          <a:stretch>
            <a:fillRect/>
          </a:stretch>
        </p:blipFill>
        <p:spPr>
          <a:xfrm>
            <a:off x="10951589" y="-19244"/>
            <a:ext cx="1000898" cy="1000898"/>
          </a:xfrm>
          <a:prstGeom prst="rect">
            <a:avLst/>
          </a:prstGeom>
        </p:spPr>
      </p:pic>
    </p:spTree>
    <p:extLst>
      <p:ext uri="{BB962C8B-B14F-4D97-AF65-F5344CB8AC3E}">
        <p14:creationId xmlns:p14="http://schemas.microsoft.com/office/powerpoint/2010/main" val="30037905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gif"/><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The Life of a QA Case</a:t>
            </a:r>
            <a:endParaRPr lang="en-US" sz="4000" dirty="0"/>
          </a:p>
        </p:txBody>
      </p:sp>
      <p:sp>
        <p:nvSpPr>
          <p:cNvPr id="3" name="Subtitle 2"/>
          <p:cNvSpPr>
            <a:spLocks noGrp="1"/>
          </p:cNvSpPr>
          <p:nvPr>
            <p:ph type="subTitle" idx="1"/>
          </p:nvPr>
        </p:nvSpPr>
        <p:spPr/>
        <p:txBody>
          <a:bodyPr>
            <a:normAutofit/>
          </a:bodyPr>
          <a:lstStyle/>
          <a:p>
            <a:r>
              <a:rPr lang="en-US" sz="2800" dirty="0" smtClean="0"/>
              <a:t>Slides adapted with permission from:</a:t>
            </a:r>
            <a:br>
              <a:rPr lang="en-US" sz="2800" dirty="0" smtClean="0"/>
            </a:br>
            <a:r>
              <a:rPr lang="en-US" sz="2800" dirty="0" smtClean="0"/>
              <a:t>Barbara Lock, MD</a:t>
            </a:r>
            <a:endParaRPr lang="en-US" sz="2800" dirty="0"/>
          </a:p>
        </p:txBody>
      </p:sp>
    </p:spTree>
    <p:extLst>
      <p:ext uri="{BB962C8B-B14F-4D97-AF65-F5344CB8AC3E}">
        <p14:creationId xmlns:p14="http://schemas.microsoft.com/office/powerpoint/2010/main" val="2954475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523" y="913942"/>
            <a:ext cx="10972800" cy="1143000"/>
          </a:xfrm>
        </p:spPr>
        <p:txBody>
          <a:bodyPr/>
          <a:lstStyle/>
          <a:p>
            <a:r>
              <a:rPr lang="en-US" dirty="0" smtClean="0"/>
              <a:t>Provisional Error Determination</a:t>
            </a:r>
            <a:endParaRPr lang="en-US" dirty="0"/>
          </a:p>
        </p:txBody>
      </p:sp>
      <p:sp>
        <p:nvSpPr>
          <p:cNvPr id="4" name="TextBox 3"/>
          <p:cNvSpPr txBox="1"/>
          <p:nvPr/>
        </p:nvSpPr>
        <p:spPr>
          <a:xfrm>
            <a:off x="4652123" y="2235492"/>
            <a:ext cx="2596835" cy="523220"/>
          </a:xfrm>
          <a:prstGeom prst="rect">
            <a:avLst/>
          </a:prstGeom>
          <a:solidFill>
            <a:srgbClr val="69A166"/>
          </a:solidFill>
        </p:spPr>
        <p:txBody>
          <a:bodyPr wrap="none" rtlCol="0">
            <a:spAutoFit/>
          </a:bodyPr>
          <a:lstStyle/>
          <a:p>
            <a:r>
              <a:rPr lang="en-US" sz="2800" dirty="0" smtClean="0">
                <a:solidFill>
                  <a:srgbClr val="FFFFFF"/>
                </a:solidFill>
              </a:rPr>
              <a:t>Quality Concern</a:t>
            </a:r>
            <a:endParaRPr lang="en-US" sz="2800" dirty="0">
              <a:solidFill>
                <a:srgbClr val="FFFFFF"/>
              </a:solidFill>
            </a:endParaRPr>
          </a:p>
        </p:txBody>
      </p:sp>
      <p:sp>
        <p:nvSpPr>
          <p:cNvPr id="5" name="TextBox 4"/>
          <p:cNvSpPr txBox="1"/>
          <p:nvPr/>
        </p:nvSpPr>
        <p:spPr>
          <a:xfrm>
            <a:off x="4604369" y="3155300"/>
            <a:ext cx="2644589" cy="1477328"/>
          </a:xfrm>
          <a:prstGeom prst="rect">
            <a:avLst/>
          </a:prstGeom>
          <a:solidFill>
            <a:srgbClr val="DFBCA9"/>
          </a:solidFill>
        </p:spPr>
        <p:txBody>
          <a:bodyPr wrap="square" rtlCol="0">
            <a:spAutoFit/>
          </a:bodyPr>
          <a:lstStyle/>
          <a:p>
            <a:r>
              <a:rPr lang="en-US" dirty="0" smtClean="0"/>
              <a:t>Fact Finding</a:t>
            </a:r>
          </a:p>
          <a:p>
            <a:pPr marL="285750" indent="-285750">
              <a:buFont typeface="Arial"/>
              <a:buChar char="•"/>
            </a:pPr>
            <a:r>
              <a:rPr lang="en-US" dirty="0" smtClean="0"/>
              <a:t>chart review</a:t>
            </a:r>
          </a:p>
          <a:p>
            <a:pPr marL="285750" indent="-285750">
              <a:buFont typeface="Arial"/>
              <a:buChar char="•"/>
            </a:pPr>
            <a:r>
              <a:rPr lang="en-US" dirty="0" smtClean="0"/>
              <a:t>provider interview</a:t>
            </a:r>
          </a:p>
          <a:p>
            <a:pPr marL="285750" indent="-285750">
              <a:buFont typeface="Arial"/>
              <a:buChar char="•"/>
            </a:pPr>
            <a:r>
              <a:rPr lang="en-US" dirty="0" smtClean="0"/>
              <a:t>creation of timeline</a:t>
            </a:r>
          </a:p>
          <a:p>
            <a:pPr marL="285750" indent="-285750">
              <a:buFont typeface="Arial"/>
              <a:buChar char="•"/>
            </a:pPr>
            <a:r>
              <a:rPr lang="en-US" dirty="0" smtClean="0"/>
              <a:t>ID of discrete issues</a:t>
            </a:r>
          </a:p>
        </p:txBody>
      </p:sp>
      <p:cxnSp>
        <p:nvCxnSpPr>
          <p:cNvPr id="6" name="Straight Arrow Connector 5"/>
          <p:cNvCxnSpPr/>
          <p:nvPr/>
        </p:nvCxnSpPr>
        <p:spPr>
          <a:xfrm>
            <a:off x="5915073" y="275871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94960" y="4898155"/>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8" name="TextBox 7"/>
          <p:cNvSpPr txBox="1"/>
          <p:nvPr/>
        </p:nvSpPr>
        <p:spPr>
          <a:xfrm>
            <a:off x="6878027" y="4898155"/>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9" name="TextBox 8"/>
          <p:cNvSpPr txBox="1"/>
          <p:nvPr/>
        </p:nvSpPr>
        <p:spPr>
          <a:xfrm>
            <a:off x="3394960" y="6022773"/>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10" name="TextBox 9"/>
          <p:cNvSpPr txBox="1"/>
          <p:nvPr/>
        </p:nvSpPr>
        <p:spPr>
          <a:xfrm>
            <a:off x="4349365" y="6022773"/>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1" name="TextBox 10"/>
          <p:cNvSpPr txBox="1"/>
          <p:nvPr/>
        </p:nvSpPr>
        <p:spPr>
          <a:xfrm>
            <a:off x="6878028" y="6022773"/>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2" name="TextBox 11"/>
          <p:cNvSpPr txBox="1"/>
          <p:nvPr/>
        </p:nvSpPr>
        <p:spPr>
          <a:xfrm>
            <a:off x="7918150" y="6022773"/>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13" name="Straight Arrow Connector 12"/>
          <p:cNvCxnSpPr/>
          <p:nvPr/>
        </p:nvCxnSpPr>
        <p:spPr>
          <a:xfrm>
            <a:off x="3775496" y="5729152"/>
            <a:ext cx="0" cy="275993"/>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764602" y="5734960"/>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7424132" y="5734960"/>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8350484" y="5734960"/>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790422" y="4632628"/>
            <a:ext cx="0" cy="26552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7098414" y="4632628"/>
            <a:ext cx="0" cy="26552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396186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5" t="-73" r="-5" b="10570"/>
          <a:stretch/>
        </p:blipFill>
        <p:spPr>
          <a:xfrm>
            <a:off x="964589" y="2020824"/>
            <a:ext cx="10256794" cy="4700016"/>
          </a:xfrm>
          <a:prstGeom prst="rect">
            <a:avLst/>
          </a:prstGeom>
          <a:ln w="25400">
            <a:solidFill>
              <a:schemeClr val="tx1"/>
            </a:solidFill>
          </a:ln>
        </p:spPr>
      </p:pic>
      <p:sp>
        <p:nvSpPr>
          <p:cNvPr id="7" name="Title 1"/>
          <p:cNvSpPr txBox="1">
            <a:spLocks/>
          </p:cNvSpPr>
          <p:nvPr/>
        </p:nvSpPr>
        <p:spPr>
          <a:xfrm>
            <a:off x="609600" y="877076"/>
            <a:ext cx="10972800" cy="1143000"/>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Provisional Standard of Care/Harm Determination</a:t>
            </a:r>
            <a:endParaRPr lang="en-US" dirty="0"/>
          </a:p>
        </p:txBody>
      </p:sp>
    </p:spTree>
    <p:extLst>
      <p:ext uri="{BB962C8B-B14F-4D97-AF65-F5344CB8AC3E}">
        <p14:creationId xmlns:p14="http://schemas.microsoft.com/office/powerpoint/2010/main" val="572206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10026" y="1028800"/>
            <a:ext cx="8990400" cy="6510890"/>
          </a:xfrm>
          <a:prstGeom prst="rect">
            <a:avLst/>
          </a:prstGeom>
        </p:spPr>
      </p:pic>
      <p:sp>
        <p:nvSpPr>
          <p:cNvPr id="5" name="Title 1"/>
          <p:cNvSpPr txBox="1">
            <a:spLocks/>
          </p:cNvSpPr>
          <p:nvPr/>
        </p:nvSpPr>
        <p:spPr>
          <a:xfrm>
            <a:off x="529218" y="90922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Presentation at Local Quality Committee</a:t>
            </a:r>
            <a:endParaRPr lang="en-US" dirty="0"/>
          </a:p>
        </p:txBody>
      </p:sp>
    </p:spTree>
    <p:extLst>
      <p:ext uri="{BB962C8B-B14F-4D97-AF65-F5344CB8AC3E}">
        <p14:creationId xmlns:p14="http://schemas.microsoft.com/office/powerpoint/2010/main" val="17243014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29218" y="90922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Rework As Needed</a:t>
            </a:r>
            <a:endParaRPr lang="en-US" dirty="0"/>
          </a:p>
        </p:txBody>
      </p:sp>
      <p:grpSp>
        <p:nvGrpSpPr>
          <p:cNvPr id="11" name="Group 10"/>
          <p:cNvGrpSpPr/>
          <p:nvPr/>
        </p:nvGrpSpPr>
        <p:grpSpPr>
          <a:xfrm>
            <a:off x="270659" y="2662555"/>
            <a:ext cx="2365882" cy="2947621"/>
            <a:chOff x="358229" y="2132696"/>
            <a:chExt cx="3924236" cy="4183990"/>
          </a:xfrm>
        </p:grpSpPr>
        <p:pic>
          <p:nvPicPr>
            <p:cNvPr id="12" name="Picture 11" descr="allscripts-ransomware-attack-reminder-cloud-risks-showcase_image-7-a-106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3182" y="2368953"/>
              <a:ext cx="2194048" cy="1326634"/>
            </a:xfrm>
            <a:prstGeom prst="rect">
              <a:avLst/>
            </a:prstGeom>
          </p:spPr>
        </p:pic>
        <p:pic>
          <p:nvPicPr>
            <p:cNvPr id="13" name="Picture 12"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3181" y="3824496"/>
              <a:ext cx="2198096" cy="1230934"/>
            </a:xfrm>
            <a:prstGeom prst="rect">
              <a:avLst/>
            </a:prstGeom>
          </p:spPr>
        </p:pic>
        <p:pic>
          <p:nvPicPr>
            <p:cNvPr id="14" name="Picture 13" descr="Cerner_Corporation_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103" y="5258479"/>
              <a:ext cx="3193646" cy="862845"/>
            </a:xfrm>
            <a:prstGeom prst="rect">
              <a:avLst/>
            </a:prstGeom>
          </p:spPr>
        </p:pic>
        <p:sp>
          <p:nvSpPr>
            <p:cNvPr id="15" name="Rectangle 14"/>
            <p:cNvSpPr/>
            <p:nvPr/>
          </p:nvSpPr>
          <p:spPr>
            <a:xfrm>
              <a:off x="358229" y="2132696"/>
              <a:ext cx="3924236" cy="418399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6" name="Picture 15" descr="conversation-1262311_128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88099" y="2662555"/>
            <a:ext cx="2461302" cy="2192097"/>
          </a:xfrm>
          <a:prstGeom prst="rect">
            <a:avLst/>
          </a:prstGeom>
          <a:ln w="25400">
            <a:solidFill>
              <a:schemeClr val="tx1"/>
            </a:solidFill>
          </a:ln>
        </p:spPr>
      </p:pic>
      <p:grpSp>
        <p:nvGrpSpPr>
          <p:cNvPr id="4" name="Group 3"/>
          <p:cNvGrpSpPr/>
          <p:nvPr/>
        </p:nvGrpSpPr>
        <p:grpSpPr>
          <a:xfrm>
            <a:off x="5420660" y="2662555"/>
            <a:ext cx="6547104" cy="1837944"/>
            <a:chOff x="1353312" y="2834640"/>
            <a:chExt cx="6547104" cy="1837944"/>
          </a:xfrm>
        </p:grpSpPr>
        <p:pic>
          <p:nvPicPr>
            <p:cNvPr id="18" name="Picture 17"/>
            <p:cNvPicPr>
              <a:picLocks noChangeAspect="1"/>
            </p:cNvPicPr>
            <p:nvPr/>
          </p:nvPicPr>
          <p:blipFill rotWithShape="1">
            <a:blip r:embed="rId7"/>
            <a:srcRect l="3891" t="5613" r="40417" b="56545"/>
            <a:stretch/>
          </p:blipFill>
          <p:spPr>
            <a:xfrm>
              <a:off x="1353312" y="2834640"/>
              <a:ext cx="6547104" cy="1837944"/>
            </a:xfrm>
            <a:prstGeom prst="rect">
              <a:avLst/>
            </a:prstGeom>
            <a:ln w="25400">
              <a:solidFill>
                <a:schemeClr val="tx1"/>
              </a:solidFill>
            </a:ln>
          </p:spPr>
        </p:pic>
        <p:sp>
          <p:nvSpPr>
            <p:cNvPr id="19" name="TextBox 18"/>
            <p:cNvSpPr txBox="1"/>
            <p:nvPr/>
          </p:nvSpPr>
          <p:spPr>
            <a:xfrm>
              <a:off x="1511185" y="2861351"/>
              <a:ext cx="5128397" cy="461665"/>
            </a:xfrm>
            <a:prstGeom prst="rect">
              <a:avLst/>
            </a:prstGeom>
            <a:solidFill>
              <a:schemeClr val="bg1"/>
            </a:solidFill>
          </p:spPr>
          <p:txBody>
            <a:bodyPr wrap="square" rtlCol="0">
              <a:spAutoFit/>
            </a:bodyPr>
            <a:lstStyle/>
            <a:p>
              <a:r>
                <a:rPr lang="en-US" sz="2400" dirty="0" smtClean="0"/>
                <a:t>Academic General Hospital		</a:t>
              </a:r>
              <a:endParaRPr lang="en-US" sz="2400" dirty="0"/>
            </a:p>
          </p:txBody>
        </p:sp>
      </p:grpSp>
    </p:spTree>
    <p:extLst>
      <p:ext uri="{BB962C8B-B14F-4D97-AF65-F5344CB8AC3E}">
        <p14:creationId xmlns:p14="http://schemas.microsoft.com/office/powerpoint/2010/main" val="39681747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523" y="913942"/>
            <a:ext cx="10972800" cy="1143000"/>
          </a:xfrm>
        </p:spPr>
        <p:txBody>
          <a:bodyPr/>
          <a:lstStyle/>
          <a:p>
            <a:r>
              <a:rPr lang="en-US" dirty="0" smtClean="0"/>
              <a:t>Final Error Determination</a:t>
            </a:r>
            <a:endParaRPr lang="en-US" dirty="0"/>
          </a:p>
        </p:txBody>
      </p:sp>
      <p:sp>
        <p:nvSpPr>
          <p:cNvPr id="4" name="TextBox 3"/>
          <p:cNvSpPr txBox="1"/>
          <p:nvPr/>
        </p:nvSpPr>
        <p:spPr>
          <a:xfrm>
            <a:off x="4652123" y="2235492"/>
            <a:ext cx="2596835" cy="523220"/>
          </a:xfrm>
          <a:prstGeom prst="rect">
            <a:avLst/>
          </a:prstGeom>
          <a:solidFill>
            <a:srgbClr val="69A166"/>
          </a:solidFill>
        </p:spPr>
        <p:txBody>
          <a:bodyPr wrap="none" rtlCol="0">
            <a:spAutoFit/>
          </a:bodyPr>
          <a:lstStyle/>
          <a:p>
            <a:r>
              <a:rPr lang="en-US" sz="2800" dirty="0" smtClean="0">
                <a:solidFill>
                  <a:srgbClr val="FFFFFF"/>
                </a:solidFill>
              </a:rPr>
              <a:t>Quality Concern</a:t>
            </a:r>
            <a:endParaRPr lang="en-US" sz="2800" dirty="0">
              <a:solidFill>
                <a:srgbClr val="FFFFFF"/>
              </a:solidFill>
            </a:endParaRPr>
          </a:p>
        </p:txBody>
      </p:sp>
      <p:sp>
        <p:nvSpPr>
          <p:cNvPr id="5" name="TextBox 4"/>
          <p:cNvSpPr txBox="1"/>
          <p:nvPr/>
        </p:nvSpPr>
        <p:spPr>
          <a:xfrm>
            <a:off x="4604369" y="3155300"/>
            <a:ext cx="2644589" cy="1477328"/>
          </a:xfrm>
          <a:prstGeom prst="rect">
            <a:avLst/>
          </a:prstGeom>
          <a:solidFill>
            <a:srgbClr val="DFBCA9"/>
          </a:solidFill>
        </p:spPr>
        <p:txBody>
          <a:bodyPr wrap="square" rtlCol="0">
            <a:spAutoFit/>
          </a:bodyPr>
          <a:lstStyle/>
          <a:p>
            <a:r>
              <a:rPr lang="en-US" dirty="0" smtClean="0"/>
              <a:t>Fact Finding</a:t>
            </a:r>
          </a:p>
          <a:p>
            <a:pPr marL="285750" indent="-285750">
              <a:buFont typeface="Arial"/>
              <a:buChar char="•"/>
            </a:pPr>
            <a:r>
              <a:rPr lang="en-US" dirty="0" smtClean="0"/>
              <a:t>chart review</a:t>
            </a:r>
          </a:p>
          <a:p>
            <a:pPr marL="285750" indent="-285750">
              <a:buFont typeface="Arial"/>
              <a:buChar char="•"/>
            </a:pPr>
            <a:r>
              <a:rPr lang="en-US" dirty="0" smtClean="0"/>
              <a:t>provider interview</a:t>
            </a:r>
          </a:p>
          <a:p>
            <a:pPr marL="285750" indent="-285750">
              <a:buFont typeface="Arial"/>
              <a:buChar char="•"/>
            </a:pPr>
            <a:r>
              <a:rPr lang="en-US" dirty="0" smtClean="0"/>
              <a:t>creation of timeline</a:t>
            </a:r>
          </a:p>
          <a:p>
            <a:pPr marL="285750" indent="-285750">
              <a:buFont typeface="Arial"/>
              <a:buChar char="•"/>
            </a:pPr>
            <a:r>
              <a:rPr lang="en-US" dirty="0" smtClean="0"/>
              <a:t>ID of discrete issues</a:t>
            </a:r>
          </a:p>
        </p:txBody>
      </p:sp>
      <p:cxnSp>
        <p:nvCxnSpPr>
          <p:cNvPr id="6" name="Straight Arrow Connector 5"/>
          <p:cNvCxnSpPr/>
          <p:nvPr/>
        </p:nvCxnSpPr>
        <p:spPr>
          <a:xfrm>
            <a:off x="5915073" y="2758712"/>
            <a:ext cx="0" cy="38326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394960" y="4898155"/>
            <a:ext cx="1746679" cy="830997"/>
          </a:xfrm>
          <a:prstGeom prst="rect">
            <a:avLst/>
          </a:prstGeom>
          <a:solidFill>
            <a:srgbClr val="BC004B"/>
          </a:solidFill>
        </p:spPr>
        <p:txBody>
          <a:bodyPr wrap="square" rtlCol="0">
            <a:spAutoFit/>
          </a:bodyPr>
          <a:lstStyle/>
          <a:p>
            <a:pPr algn="ctr"/>
            <a:r>
              <a:rPr lang="en-US" sz="2400" dirty="0" smtClean="0">
                <a:solidFill>
                  <a:schemeClr val="bg1"/>
                </a:solidFill>
              </a:rPr>
              <a:t>Error in</a:t>
            </a:r>
          </a:p>
          <a:p>
            <a:pPr algn="ctr"/>
            <a:r>
              <a:rPr lang="en-US" sz="2400" dirty="0" smtClean="0">
                <a:solidFill>
                  <a:schemeClr val="bg1"/>
                </a:solidFill>
              </a:rPr>
              <a:t>Judgment</a:t>
            </a:r>
            <a:endParaRPr lang="en-US" sz="2400" dirty="0">
              <a:solidFill>
                <a:schemeClr val="bg1"/>
              </a:solidFill>
            </a:endParaRPr>
          </a:p>
        </p:txBody>
      </p:sp>
      <p:sp>
        <p:nvSpPr>
          <p:cNvPr id="8" name="TextBox 7"/>
          <p:cNvSpPr txBox="1"/>
          <p:nvPr/>
        </p:nvSpPr>
        <p:spPr>
          <a:xfrm>
            <a:off x="6878027" y="4898155"/>
            <a:ext cx="1926189" cy="830997"/>
          </a:xfrm>
          <a:prstGeom prst="rect">
            <a:avLst/>
          </a:prstGeom>
          <a:solidFill>
            <a:srgbClr val="BC004B"/>
          </a:solidFill>
        </p:spPr>
        <p:txBody>
          <a:bodyPr wrap="square" rtlCol="0">
            <a:spAutoFit/>
          </a:bodyPr>
          <a:lstStyle/>
          <a:p>
            <a:pPr algn="ctr"/>
            <a:r>
              <a:rPr lang="en-US" sz="2400" dirty="0" smtClean="0">
                <a:solidFill>
                  <a:schemeClr val="bg1"/>
                </a:solidFill>
              </a:rPr>
              <a:t>Error in </a:t>
            </a:r>
          </a:p>
          <a:p>
            <a:pPr algn="ctr"/>
            <a:r>
              <a:rPr lang="en-US" sz="2400" dirty="0" smtClean="0">
                <a:solidFill>
                  <a:schemeClr val="bg1"/>
                </a:solidFill>
              </a:rPr>
              <a:t>Execution</a:t>
            </a:r>
            <a:endParaRPr lang="en-US" sz="2400" dirty="0">
              <a:solidFill>
                <a:schemeClr val="bg1"/>
              </a:solidFill>
            </a:endParaRPr>
          </a:p>
        </p:txBody>
      </p:sp>
      <p:sp>
        <p:nvSpPr>
          <p:cNvPr id="9" name="TextBox 8"/>
          <p:cNvSpPr txBox="1"/>
          <p:nvPr/>
        </p:nvSpPr>
        <p:spPr>
          <a:xfrm>
            <a:off x="3394960" y="6022773"/>
            <a:ext cx="761071" cy="646331"/>
          </a:xfrm>
          <a:prstGeom prst="rect">
            <a:avLst/>
          </a:prstGeom>
          <a:solidFill>
            <a:srgbClr val="063D98"/>
          </a:solidFill>
        </p:spPr>
        <p:txBody>
          <a:bodyPr wrap="none" rtlCol="0">
            <a:spAutoFit/>
          </a:bodyPr>
          <a:lstStyle/>
          <a:p>
            <a:pPr algn="ctr"/>
            <a:r>
              <a:rPr lang="en-US" dirty="0" smtClean="0">
                <a:solidFill>
                  <a:srgbClr val="FFFFFF"/>
                </a:solidFill>
              </a:rPr>
              <a:t>Type I </a:t>
            </a:r>
          </a:p>
          <a:p>
            <a:pPr algn="ctr"/>
            <a:r>
              <a:rPr lang="en-US" dirty="0" smtClean="0">
                <a:solidFill>
                  <a:srgbClr val="FFFFFF"/>
                </a:solidFill>
              </a:rPr>
              <a:t>Error</a:t>
            </a:r>
          </a:p>
        </p:txBody>
      </p:sp>
      <p:sp>
        <p:nvSpPr>
          <p:cNvPr id="10" name="TextBox 9"/>
          <p:cNvSpPr txBox="1"/>
          <p:nvPr/>
        </p:nvSpPr>
        <p:spPr>
          <a:xfrm>
            <a:off x="4349365" y="6022773"/>
            <a:ext cx="824865" cy="646331"/>
          </a:xfrm>
          <a:prstGeom prst="rect">
            <a:avLst/>
          </a:prstGeom>
          <a:solidFill>
            <a:srgbClr val="063D98"/>
          </a:solidFill>
        </p:spPr>
        <p:txBody>
          <a:bodyPr wrap="none" rtlCol="0">
            <a:spAutoFit/>
          </a:bodyPr>
          <a:lstStyle/>
          <a:p>
            <a:pPr algn="ctr"/>
            <a:r>
              <a:rPr lang="en-US" dirty="0" smtClean="0">
                <a:solidFill>
                  <a:srgbClr val="FFFFFF"/>
                </a:solidFill>
              </a:rPr>
              <a:t>Type II </a:t>
            </a:r>
          </a:p>
          <a:p>
            <a:pPr algn="ctr"/>
            <a:r>
              <a:rPr lang="en-US" dirty="0" smtClean="0">
                <a:solidFill>
                  <a:srgbClr val="FFFFFF"/>
                </a:solidFill>
              </a:rPr>
              <a:t>Error</a:t>
            </a:r>
            <a:endParaRPr lang="en-US" dirty="0">
              <a:solidFill>
                <a:srgbClr val="FFFFFF"/>
              </a:solidFill>
            </a:endParaRPr>
          </a:p>
        </p:txBody>
      </p:sp>
      <p:sp>
        <p:nvSpPr>
          <p:cNvPr id="11" name="TextBox 10"/>
          <p:cNvSpPr txBox="1"/>
          <p:nvPr/>
        </p:nvSpPr>
        <p:spPr>
          <a:xfrm>
            <a:off x="6878028" y="6022773"/>
            <a:ext cx="993707" cy="646331"/>
          </a:xfrm>
          <a:prstGeom prst="rect">
            <a:avLst/>
          </a:prstGeom>
          <a:solidFill>
            <a:srgbClr val="063D98"/>
          </a:solidFill>
        </p:spPr>
        <p:txBody>
          <a:bodyPr wrap="none" rtlCol="0">
            <a:spAutoFit/>
          </a:bodyPr>
          <a:lstStyle/>
          <a:p>
            <a:pPr algn="ctr"/>
            <a:r>
              <a:rPr lang="en-US" dirty="0" smtClean="0">
                <a:solidFill>
                  <a:srgbClr val="FFFFFF"/>
                </a:solidFill>
              </a:rPr>
              <a:t>Systems</a:t>
            </a:r>
          </a:p>
          <a:p>
            <a:pPr algn="ctr"/>
            <a:r>
              <a:rPr lang="en-US" dirty="0" smtClean="0">
                <a:solidFill>
                  <a:srgbClr val="FFFFFF"/>
                </a:solidFill>
              </a:rPr>
              <a:t>Error</a:t>
            </a:r>
          </a:p>
        </p:txBody>
      </p:sp>
      <p:sp>
        <p:nvSpPr>
          <p:cNvPr id="12" name="TextBox 11"/>
          <p:cNvSpPr txBox="1"/>
          <p:nvPr/>
        </p:nvSpPr>
        <p:spPr>
          <a:xfrm>
            <a:off x="7918150" y="6022773"/>
            <a:ext cx="886067" cy="646331"/>
          </a:xfrm>
          <a:prstGeom prst="rect">
            <a:avLst/>
          </a:prstGeom>
          <a:solidFill>
            <a:srgbClr val="063D98"/>
          </a:solidFill>
        </p:spPr>
        <p:txBody>
          <a:bodyPr wrap="none" rtlCol="0">
            <a:spAutoFit/>
          </a:bodyPr>
          <a:lstStyle/>
          <a:p>
            <a:pPr algn="ctr"/>
            <a:r>
              <a:rPr lang="en-US" dirty="0" smtClean="0">
                <a:solidFill>
                  <a:srgbClr val="FFFFFF"/>
                </a:solidFill>
              </a:rPr>
              <a:t>Human</a:t>
            </a:r>
          </a:p>
          <a:p>
            <a:pPr algn="ctr"/>
            <a:r>
              <a:rPr lang="en-US" dirty="0" smtClean="0">
                <a:solidFill>
                  <a:srgbClr val="FFFFFF"/>
                </a:solidFill>
              </a:rPr>
              <a:t>Error</a:t>
            </a:r>
            <a:endParaRPr lang="en-US" dirty="0">
              <a:solidFill>
                <a:srgbClr val="FFFFFF"/>
              </a:solidFill>
            </a:endParaRPr>
          </a:p>
        </p:txBody>
      </p:sp>
      <p:cxnSp>
        <p:nvCxnSpPr>
          <p:cNvPr id="13" name="Straight Arrow Connector 12"/>
          <p:cNvCxnSpPr/>
          <p:nvPr/>
        </p:nvCxnSpPr>
        <p:spPr>
          <a:xfrm>
            <a:off x="3775496" y="5729152"/>
            <a:ext cx="0" cy="275993"/>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764602" y="5734960"/>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7424132" y="5734960"/>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8350484" y="5734960"/>
            <a:ext cx="0" cy="270185"/>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790422" y="4632628"/>
            <a:ext cx="0" cy="26552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7098414" y="4632628"/>
            <a:ext cx="0" cy="265527"/>
          </a:xfrm>
          <a:prstGeom prst="straightConnector1">
            <a:avLst/>
          </a:prstGeom>
          <a:ln w="31750">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37948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9600" y="87707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Final Standard of Care Determination</a:t>
            </a:r>
            <a:endParaRPr lang="en-US" dirty="0"/>
          </a:p>
        </p:txBody>
      </p:sp>
      <p:grpSp>
        <p:nvGrpSpPr>
          <p:cNvPr id="9" name="Group 8"/>
          <p:cNvGrpSpPr/>
          <p:nvPr/>
        </p:nvGrpSpPr>
        <p:grpSpPr>
          <a:xfrm>
            <a:off x="789517" y="3030947"/>
            <a:ext cx="10772864" cy="1931390"/>
            <a:chOff x="789517" y="3030947"/>
            <a:chExt cx="10772864" cy="1931390"/>
          </a:xfrm>
        </p:grpSpPr>
        <p:pic>
          <p:nvPicPr>
            <p:cNvPr id="6" name="Picture 5"/>
            <p:cNvPicPr>
              <a:picLocks noChangeAspect="1"/>
            </p:cNvPicPr>
            <p:nvPr/>
          </p:nvPicPr>
          <p:blipFill>
            <a:blip r:embed="rId3"/>
            <a:stretch>
              <a:fillRect/>
            </a:stretch>
          </p:blipFill>
          <p:spPr>
            <a:xfrm>
              <a:off x="789517" y="3030947"/>
              <a:ext cx="10772864" cy="1931390"/>
            </a:xfrm>
            <a:prstGeom prst="rect">
              <a:avLst/>
            </a:prstGeom>
            <a:ln w="25400">
              <a:solidFill>
                <a:schemeClr val="tx1"/>
              </a:solidFill>
            </a:ln>
          </p:spPr>
        </p:pic>
        <p:sp>
          <p:nvSpPr>
            <p:cNvPr id="2" name="Rectangle 1"/>
            <p:cNvSpPr/>
            <p:nvPr/>
          </p:nvSpPr>
          <p:spPr>
            <a:xfrm>
              <a:off x="916360" y="3198926"/>
              <a:ext cx="273300" cy="2732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144973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89517" y="5111768"/>
            <a:ext cx="11152682" cy="1200329"/>
          </a:xfrm>
          <a:prstGeom prst="rect">
            <a:avLst/>
          </a:prstGeom>
          <a:noFill/>
        </p:spPr>
        <p:txBody>
          <a:bodyPr wrap="square" rtlCol="0">
            <a:spAutoFit/>
          </a:bodyPr>
          <a:lstStyle/>
          <a:p>
            <a:pPr algn="ctr"/>
            <a:r>
              <a:rPr lang="en-US" sz="3600" b="1" dirty="0" smtClean="0"/>
              <a:t>Submission to Patient Services </a:t>
            </a:r>
          </a:p>
          <a:p>
            <a:pPr algn="ctr"/>
            <a:endParaRPr lang="en-US" sz="3600" b="1" dirty="0"/>
          </a:p>
        </p:txBody>
      </p:sp>
      <p:sp>
        <p:nvSpPr>
          <p:cNvPr id="9" name="Title 1"/>
          <p:cNvSpPr txBox="1">
            <a:spLocks/>
          </p:cNvSpPr>
          <p:nvPr/>
        </p:nvSpPr>
        <p:spPr>
          <a:xfrm>
            <a:off x="609600" y="87707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Final Harm Determination</a:t>
            </a:r>
            <a:endParaRPr lang="en-US" dirty="0"/>
          </a:p>
        </p:txBody>
      </p:sp>
      <p:grpSp>
        <p:nvGrpSpPr>
          <p:cNvPr id="2" name="Group 1"/>
          <p:cNvGrpSpPr/>
          <p:nvPr/>
        </p:nvGrpSpPr>
        <p:grpSpPr>
          <a:xfrm>
            <a:off x="143128" y="1837995"/>
            <a:ext cx="11888112" cy="4827105"/>
            <a:chOff x="143128" y="1837995"/>
            <a:chExt cx="11888112" cy="4827105"/>
          </a:xfrm>
        </p:grpSpPr>
        <p:pic>
          <p:nvPicPr>
            <p:cNvPr id="6" name="Picture 5"/>
            <p:cNvPicPr>
              <a:picLocks noChangeAspect="1"/>
            </p:cNvPicPr>
            <p:nvPr/>
          </p:nvPicPr>
          <p:blipFill>
            <a:blip r:embed="rId3"/>
            <a:stretch>
              <a:fillRect/>
            </a:stretch>
          </p:blipFill>
          <p:spPr>
            <a:xfrm>
              <a:off x="143128" y="1837995"/>
              <a:ext cx="11888112" cy="4827105"/>
            </a:xfrm>
            <a:prstGeom prst="rect">
              <a:avLst/>
            </a:prstGeom>
            <a:ln w="25400">
              <a:solidFill>
                <a:schemeClr val="tx1"/>
              </a:solidFill>
            </a:ln>
          </p:spPr>
        </p:pic>
        <p:sp>
          <p:nvSpPr>
            <p:cNvPr id="10" name="Rectangle 9"/>
            <p:cNvSpPr/>
            <p:nvPr/>
          </p:nvSpPr>
          <p:spPr>
            <a:xfrm>
              <a:off x="1157506" y="5899528"/>
              <a:ext cx="176841" cy="2089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961664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46092"/>
            <a:ext cx="10972800" cy="1143000"/>
          </a:xfrm>
        </p:spPr>
        <p:txBody>
          <a:bodyPr/>
          <a:lstStyle/>
          <a:p>
            <a:r>
              <a:rPr lang="en-US" dirty="0" smtClean="0"/>
              <a:t>Local Plan of Correction Defined (If Needed)</a:t>
            </a:r>
            <a:endParaRPr lang="en-US" dirty="0"/>
          </a:p>
        </p:txBody>
      </p:sp>
      <p:sp>
        <p:nvSpPr>
          <p:cNvPr id="3" name="Content Placeholder 2"/>
          <p:cNvSpPr>
            <a:spLocks noGrp="1"/>
          </p:cNvSpPr>
          <p:nvPr>
            <p:ph idx="1"/>
          </p:nvPr>
        </p:nvSpPr>
        <p:spPr/>
        <p:txBody>
          <a:bodyPr/>
          <a:lstStyle/>
          <a:p>
            <a:r>
              <a:rPr lang="en-US" dirty="0" smtClean="0"/>
              <a:t>provider education</a:t>
            </a:r>
          </a:p>
          <a:p>
            <a:r>
              <a:rPr lang="en-US" dirty="0" smtClean="0"/>
              <a:t>read and sign</a:t>
            </a:r>
          </a:p>
          <a:p>
            <a:r>
              <a:rPr lang="en-US" dirty="0" smtClean="0"/>
              <a:t>monitoring of similar patients over a specified time frame with chart audits </a:t>
            </a:r>
          </a:p>
          <a:p>
            <a:r>
              <a:rPr lang="en-US" dirty="0" smtClean="0"/>
              <a:t>creating new pathway</a:t>
            </a:r>
            <a:endParaRPr lang="en-US" dirty="0"/>
          </a:p>
        </p:txBody>
      </p:sp>
    </p:spTree>
    <p:extLst>
      <p:ext uri="{BB962C8B-B14F-4D97-AF65-F5344CB8AC3E}">
        <p14:creationId xmlns:p14="http://schemas.microsoft.com/office/powerpoint/2010/main" val="257027806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46092"/>
            <a:ext cx="10972800" cy="1143000"/>
          </a:xfrm>
        </p:spPr>
        <p:txBody>
          <a:bodyPr/>
          <a:lstStyle/>
          <a:p>
            <a:r>
              <a:rPr lang="en-US" dirty="0" smtClean="0"/>
              <a:t>Afterlife</a:t>
            </a:r>
            <a:endParaRPr lang="en-US" dirty="0"/>
          </a:p>
        </p:txBody>
      </p:sp>
      <p:sp>
        <p:nvSpPr>
          <p:cNvPr id="3" name="Content Placeholder 2"/>
          <p:cNvSpPr>
            <a:spLocks noGrp="1"/>
          </p:cNvSpPr>
          <p:nvPr>
            <p:ph idx="1"/>
          </p:nvPr>
        </p:nvSpPr>
        <p:spPr>
          <a:xfrm>
            <a:off x="1286119" y="2114770"/>
            <a:ext cx="9581582" cy="4582480"/>
          </a:xfrm>
        </p:spPr>
        <p:txBody>
          <a:bodyPr>
            <a:normAutofit fontScale="85000" lnSpcReduction="20000"/>
          </a:bodyPr>
          <a:lstStyle/>
          <a:p>
            <a:r>
              <a:rPr lang="en-US" dirty="0" smtClean="0"/>
              <a:t>all cases reviewed by hospital quality, who can:</a:t>
            </a:r>
          </a:p>
          <a:p>
            <a:pPr lvl="1"/>
            <a:r>
              <a:rPr lang="en-US" dirty="0" smtClean="0"/>
              <a:t>agree with local formulation and plan – no further action</a:t>
            </a:r>
          </a:p>
          <a:p>
            <a:pPr lvl="1"/>
            <a:r>
              <a:rPr lang="en-US" dirty="0" smtClean="0"/>
              <a:t>send additional requests for review</a:t>
            </a:r>
          </a:p>
          <a:p>
            <a:pPr lvl="1"/>
            <a:r>
              <a:rPr lang="en-US" dirty="0" smtClean="0"/>
              <a:t>request Chief Quality Officer interview</a:t>
            </a:r>
          </a:p>
          <a:p>
            <a:pPr lvl="1"/>
            <a:r>
              <a:rPr lang="en-US" dirty="0" smtClean="0"/>
              <a:t>send case to formal RCA</a:t>
            </a:r>
          </a:p>
          <a:p>
            <a:pPr lvl="2"/>
            <a:r>
              <a:rPr lang="en-US" dirty="0" smtClean="0"/>
              <a:t>all cases reportable to DOH automatically go to RCA</a:t>
            </a:r>
          </a:p>
          <a:p>
            <a:pPr lvl="1"/>
            <a:endParaRPr lang="en-US" dirty="0"/>
          </a:p>
          <a:p>
            <a:r>
              <a:rPr lang="en-US" dirty="0" smtClean="0"/>
              <a:t>if case goes to formal RCA</a:t>
            </a:r>
          </a:p>
          <a:p>
            <a:pPr lvl="1"/>
            <a:r>
              <a:rPr lang="en-US" dirty="0" smtClean="0"/>
              <a:t>case formulated at level of hospital quality</a:t>
            </a:r>
          </a:p>
          <a:p>
            <a:pPr lvl="2"/>
            <a:r>
              <a:rPr lang="en-US" dirty="0" smtClean="0"/>
              <a:t>may request re-work</a:t>
            </a:r>
          </a:p>
          <a:p>
            <a:pPr lvl="1"/>
            <a:r>
              <a:rPr lang="en-US" dirty="0" smtClean="0"/>
              <a:t>hospital wide plan of correction if necessary</a:t>
            </a:r>
          </a:p>
          <a:p>
            <a:pPr lvl="1"/>
            <a:r>
              <a:rPr lang="en-US" dirty="0" smtClean="0"/>
              <a:t>case presented to hospital board of trustees </a:t>
            </a:r>
          </a:p>
          <a:p>
            <a:pPr lvl="1"/>
            <a:endParaRPr lang="en-US" dirty="0" smtClean="0"/>
          </a:p>
          <a:p>
            <a:pPr lvl="1"/>
            <a:endParaRPr lang="en-US" dirty="0" smtClean="0"/>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51921259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29218" y="90922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Rework As Needed</a:t>
            </a:r>
            <a:endParaRPr lang="en-US" dirty="0"/>
          </a:p>
        </p:txBody>
      </p:sp>
      <p:grpSp>
        <p:nvGrpSpPr>
          <p:cNvPr id="11" name="Group 10"/>
          <p:cNvGrpSpPr/>
          <p:nvPr/>
        </p:nvGrpSpPr>
        <p:grpSpPr>
          <a:xfrm>
            <a:off x="270659" y="2662555"/>
            <a:ext cx="2365882" cy="2947621"/>
            <a:chOff x="358229" y="2132696"/>
            <a:chExt cx="3924236" cy="4183990"/>
          </a:xfrm>
        </p:grpSpPr>
        <p:pic>
          <p:nvPicPr>
            <p:cNvPr id="12" name="Picture 11" descr="allscripts-ransomware-attack-reminder-cloud-risks-showcase_image-7-a-106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3182" y="2368953"/>
              <a:ext cx="2194048" cy="1326634"/>
            </a:xfrm>
            <a:prstGeom prst="rect">
              <a:avLst/>
            </a:prstGeom>
          </p:spPr>
        </p:pic>
        <p:pic>
          <p:nvPicPr>
            <p:cNvPr id="13" name="Picture 12"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3181" y="3824496"/>
              <a:ext cx="2198096" cy="1230934"/>
            </a:xfrm>
            <a:prstGeom prst="rect">
              <a:avLst/>
            </a:prstGeom>
          </p:spPr>
        </p:pic>
        <p:pic>
          <p:nvPicPr>
            <p:cNvPr id="14" name="Picture 13" descr="Cerner_Corporation_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103" y="5258479"/>
              <a:ext cx="3193646" cy="862845"/>
            </a:xfrm>
            <a:prstGeom prst="rect">
              <a:avLst/>
            </a:prstGeom>
          </p:spPr>
        </p:pic>
        <p:sp>
          <p:nvSpPr>
            <p:cNvPr id="15" name="Rectangle 14"/>
            <p:cNvSpPr/>
            <p:nvPr/>
          </p:nvSpPr>
          <p:spPr>
            <a:xfrm>
              <a:off x="358229" y="2132696"/>
              <a:ext cx="3924236" cy="418399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6" name="Picture 15" descr="conversation-1262311_128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88099" y="2662555"/>
            <a:ext cx="2461302" cy="2192097"/>
          </a:xfrm>
          <a:prstGeom prst="rect">
            <a:avLst/>
          </a:prstGeom>
          <a:ln w="25400">
            <a:solidFill>
              <a:schemeClr val="tx1"/>
            </a:solidFill>
          </a:ln>
        </p:spPr>
      </p:pic>
      <p:grpSp>
        <p:nvGrpSpPr>
          <p:cNvPr id="4" name="Group 3"/>
          <p:cNvGrpSpPr/>
          <p:nvPr/>
        </p:nvGrpSpPr>
        <p:grpSpPr>
          <a:xfrm>
            <a:off x="5420660" y="2662555"/>
            <a:ext cx="6547104" cy="1837944"/>
            <a:chOff x="1353312" y="2834640"/>
            <a:chExt cx="6547104" cy="1837944"/>
          </a:xfrm>
        </p:grpSpPr>
        <p:pic>
          <p:nvPicPr>
            <p:cNvPr id="18" name="Picture 17"/>
            <p:cNvPicPr>
              <a:picLocks noChangeAspect="1"/>
            </p:cNvPicPr>
            <p:nvPr/>
          </p:nvPicPr>
          <p:blipFill rotWithShape="1">
            <a:blip r:embed="rId7"/>
            <a:srcRect l="3891" t="5613" r="40417" b="56545"/>
            <a:stretch/>
          </p:blipFill>
          <p:spPr>
            <a:xfrm>
              <a:off x="1353312" y="2834640"/>
              <a:ext cx="6547104" cy="1837944"/>
            </a:xfrm>
            <a:prstGeom prst="rect">
              <a:avLst/>
            </a:prstGeom>
            <a:ln w="25400">
              <a:solidFill>
                <a:schemeClr val="tx1"/>
              </a:solidFill>
            </a:ln>
          </p:spPr>
        </p:pic>
        <p:sp>
          <p:nvSpPr>
            <p:cNvPr id="19" name="TextBox 18"/>
            <p:cNvSpPr txBox="1"/>
            <p:nvPr/>
          </p:nvSpPr>
          <p:spPr>
            <a:xfrm>
              <a:off x="1511185" y="2861351"/>
              <a:ext cx="5128397" cy="461665"/>
            </a:xfrm>
            <a:prstGeom prst="rect">
              <a:avLst/>
            </a:prstGeom>
            <a:solidFill>
              <a:schemeClr val="bg1"/>
            </a:solidFill>
          </p:spPr>
          <p:txBody>
            <a:bodyPr wrap="square" rtlCol="0">
              <a:spAutoFit/>
            </a:bodyPr>
            <a:lstStyle/>
            <a:p>
              <a:r>
                <a:rPr lang="en-US" sz="2400" dirty="0" smtClean="0"/>
                <a:t>Academic General Hospital		</a:t>
              </a:r>
              <a:endParaRPr lang="en-US" sz="2400" dirty="0"/>
            </a:p>
          </p:txBody>
        </p:sp>
      </p:grpSp>
    </p:spTree>
    <p:extLst>
      <p:ext uri="{BB962C8B-B14F-4D97-AF65-F5344CB8AC3E}">
        <p14:creationId xmlns:p14="http://schemas.microsoft.com/office/powerpoint/2010/main" val="5174735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77076"/>
            <a:ext cx="10972800" cy="1143000"/>
          </a:xfrm>
        </p:spPr>
        <p:txBody>
          <a:bodyPr/>
          <a:lstStyle/>
          <a:p>
            <a:r>
              <a:rPr lang="en-US" dirty="0" smtClean="0"/>
              <a:t>Concern</a:t>
            </a:r>
            <a:endParaRPr lang="en-US" dirty="0"/>
          </a:p>
        </p:txBody>
      </p:sp>
      <p:pic>
        <p:nvPicPr>
          <p:cNvPr id="4" name="Picture 3"/>
          <p:cNvPicPr>
            <a:picLocks noChangeAspect="1"/>
          </p:cNvPicPr>
          <p:nvPr/>
        </p:nvPicPr>
        <p:blipFill>
          <a:blip r:embed="rId3"/>
          <a:stretch>
            <a:fillRect/>
          </a:stretch>
        </p:blipFill>
        <p:spPr>
          <a:xfrm>
            <a:off x="811231" y="5194263"/>
            <a:ext cx="1464305" cy="1464305"/>
          </a:xfrm>
          <a:prstGeom prst="rect">
            <a:avLst/>
          </a:prstGeom>
        </p:spPr>
      </p:pic>
      <p:pic>
        <p:nvPicPr>
          <p:cNvPr id="6" name="Picture 5" descr="stick-figure-nurse-clipart-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8267" y="3337424"/>
            <a:ext cx="1227404" cy="1693961"/>
          </a:xfrm>
          <a:prstGeom prst="rect">
            <a:avLst/>
          </a:prstGeom>
        </p:spPr>
      </p:pic>
      <p:sp>
        <p:nvSpPr>
          <p:cNvPr id="7" name="Rectangle 6"/>
          <p:cNvSpPr/>
          <p:nvPr/>
        </p:nvSpPr>
        <p:spPr>
          <a:xfrm>
            <a:off x="1009555" y="1953614"/>
            <a:ext cx="911855" cy="569804"/>
          </a:xfrm>
          <a:prstGeom prst="rect">
            <a:avLst/>
          </a:prstGeom>
          <a:noFill/>
          <a:ln w="25400">
            <a:solidFill>
              <a:srgbClr val="D28E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1400350" y="2507138"/>
            <a:ext cx="0" cy="195362"/>
          </a:xfrm>
          <a:prstGeom prst="line">
            <a:avLst/>
          </a:prstGeom>
          <a:ln>
            <a:solidFill>
              <a:srgbClr val="D28E08"/>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52750" y="2513018"/>
            <a:ext cx="0" cy="195362"/>
          </a:xfrm>
          <a:prstGeom prst="line">
            <a:avLst/>
          </a:prstGeom>
          <a:ln>
            <a:solidFill>
              <a:srgbClr val="D28E08"/>
            </a:solidFill>
          </a:ln>
          <a:effectLst/>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1080540" y="2024615"/>
            <a:ext cx="759455" cy="417404"/>
          </a:xfrm>
          <a:prstGeom prst="rect">
            <a:avLst/>
          </a:prstGeom>
          <a:noFill/>
          <a:ln w="25400">
            <a:solidFill>
              <a:srgbClr val="D28E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Parallelogram 12"/>
          <p:cNvSpPr/>
          <p:nvPr/>
        </p:nvSpPr>
        <p:spPr>
          <a:xfrm rot="10800000" flipH="1">
            <a:off x="1022285" y="2707665"/>
            <a:ext cx="947974" cy="190195"/>
          </a:xfrm>
          <a:prstGeom prst="parallelogram">
            <a:avLst/>
          </a:prstGeom>
          <a:noFill/>
          <a:ln w="25400">
            <a:solidFill>
              <a:srgbClr val="D28E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4439-2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4671" y="2800029"/>
            <a:ext cx="2540000" cy="2540000"/>
          </a:xfrm>
          <a:prstGeom prst="rect">
            <a:avLst/>
          </a:prstGeom>
        </p:spPr>
      </p:pic>
      <p:cxnSp>
        <p:nvCxnSpPr>
          <p:cNvPr id="17" name="Straight Arrow Connector 16"/>
          <p:cNvCxnSpPr/>
          <p:nvPr/>
        </p:nvCxnSpPr>
        <p:spPr>
          <a:xfrm>
            <a:off x="2328489" y="2328057"/>
            <a:ext cx="2768133" cy="92796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2393621" y="4118870"/>
            <a:ext cx="2660003"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458754" y="5003876"/>
            <a:ext cx="2584439" cy="103604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3176005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29218" y="90922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Hospital Wide Plan of Correction</a:t>
            </a:r>
            <a:endParaRPr lang="en-US" dirty="0"/>
          </a:p>
        </p:txBody>
      </p:sp>
      <p:grpSp>
        <p:nvGrpSpPr>
          <p:cNvPr id="2" name="Group 1"/>
          <p:cNvGrpSpPr/>
          <p:nvPr/>
        </p:nvGrpSpPr>
        <p:grpSpPr>
          <a:xfrm>
            <a:off x="603642" y="2105825"/>
            <a:ext cx="10982792" cy="4318149"/>
            <a:chOff x="603642" y="2105825"/>
            <a:chExt cx="10982792" cy="4318149"/>
          </a:xfrm>
        </p:grpSpPr>
        <p:pic>
          <p:nvPicPr>
            <p:cNvPr id="7" name="Picture 6"/>
            <p:cNvPicPr>
              <a:picLocks noChangeAspect="1"/>
            </p:cNvPicPr>
            <p:nvPr/>
          </p:nvPicPr>
          <p:blipFill>
            <a:blip r:embed="rId3"/>
            <a:stretch>
              <a:fillRect/>
            </a:stretch>
          </p:blipFill>
          <p:spPr>
            <a:xfrm>
              <a:off x="603642" y="2105825"/>
              <a:ext cx="10982792" cy="4318149"/>
            </a:xfrm>
            <a:prstGeom prst="rect">
              <a:avLst/>
            </a:prstGeom>
            <a:ln>
              <a:solidFill>
                <a:schemeClr val="tx1"/>
              </a:solidFill>
            </a:ln>
          </p:spPr>
        </p:pic>
        <p:sp>
          <p:nvSpPr>
            <p:cNvPr id="6" name="TextBox 5"/>
            <p:cNvSpPr txBox="1"/>
            <p:nvPr/>
          </p:nvSpPr>
          <p:spPr>
            <a:xfrm>
              <a:off x="1012813" y="2737491"/>
              <a:ext cx="5128397" cy="461665"/>
            </a:xfrm>
            <a:prstGeom prst="rect">
              <a:avLst/>
            </a:prstGeom>
            <a:solidFill>
              <a:schemeClr val="bg1"/>
            </a:solidFill>
          </p:spPr>
          <p:txBody>
            <a:bodyPr wrap="square" rtlCol="0">
              <a:spAutoFit/>
            </a:bodyPr>
            <a:lstStyle/>
            <a:p>
              <a:r>
                <a:rPr lang="en-US" sz="2400" dirty="0" smtClean="0"/>
                <a:t>Academic General Hospital		</a:t>
              </a:r>
              <a:endParaRPr lang="en-US" sz="2400" dirty="0"/>
            </a:p>
          </p:txBody>
        </p:sp>
      </p:grpSp>
    </p:spTree>
    <p:extLst>
      <p:ext uri="{BB962C8B-B14F-4D97-AF65-F5344CB8AC3E}">
        <p14:creationId xmlns:p14="http://schemas.microsoft.com/office/powerpoint/2010/main" val="14540611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864878" y="1961227"/>
            <a:ext cx="8301492" cy="4671646"/>
          </a:xfrm>
          <a:prstGeom prst="rect">
            <a:avLst/>
          </a:prstGeom>
          <a:ln w="25400">
            <a:solidFill>
              <a:schemeClr val="tx1"/>
            </a:solidFill>
          </a:ln>
        </p:spPr>
      </p:pic>
      <p:sp>
        <p:nvSpPr>
          <p:cNvPr id="4" name="Title 1"/>
          <p:cNvSpPr txBox="1">
            <a:spLocks/>
          </p:cNvSpPr>
          <p:nvPr/>
        </p:nvSpPr>
        <p:spPr>
          <a:xfrm>
            <a:off x="513141" y="916275"/>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Full Steam Ahead</a:t>
            </a:r>
            <a:endParaRPr lang="en-US" dirty="0"/>
          </a:p>
        </p:txBody>
      </p:sp>
    </p:spTree>
    <p:extLst>
      <p:ext uri="{BB962C8B-B14F-4D97-AF65-F5344CB8AC3E}">
        <p14:creationId xmlns:p14="http://schemas.microsoft.com/office/powerpoint/2010/main" val="373605841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920159" y="2834149"/>
            <a:ext cx="8229600" cy="1143000"/>
          </a:xfrm>
        </p:spPr>
        <p:txBody>
          <a:bodyPr/>
          <a:lstStyle/>
          <a:p>
            <a:r>
              <a:rPr lang="en-US" dirty="0" smtClean="0"/>
              <a:t>Questions?</a:t>
            </a:r>
            <a:endParaRPr lang="en-US" dirty="0"/>
          </a:p>
        </p:txBody>
      </p:sp>
    </p:spTree>
    <p:extLst>
      <p:ext uri="{BB962C8B-B14F-4D97-AF65-F5344CB8AC3E}">
        <p14:creationId xmlns:p14="http://schemas.microsoft.com/office/powerpoint/2010/main" val="3652126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09600" y="87707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Fact Finding</a:t>
            </a:r>
            <a:endParaRPr lang="en-US" dirty="0"/>
          </a:p>
        </p:txBody>
      </p:sp>
      <p:grpSp>
        <p:nvGrpSpPr>
          <p:cNvPr id="17" name="Group 16"/>
          <p:cNvGrpSpPr/>
          <p:nvPr/>
        </p:nvGrpSpPr>
        <p:grpSpPr>
          <a:xfrm>
            <a:off x="1058408" y="2083856"/>
            <a:ext cx="3924236" cy="4183990"/>
            <a:chOff x="358229" y="2132696"/>
            <a:chExt cx="3924236" cy="4183990"/>
          </a:xfrm>
        </p:grpSpPr>
        <p:pic>
          <p:nvPicPr>
            <p:cNvPr id="3" name="Picture 2" descr="allscripts-ransomware-attack-reminder-cloud-risks-showcase_image-7-a-1060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3182" y="2368953"/>
              <a:ext cx="2194048" cy="1326634"/>
            </a:xfrm>
            <a:prstGeom prst="rect">
              <a:avLst/>
            </a:prstGeom>
          </p:spPr>
        </p:pic>
        <p:pic>
          <p:nvPicPr>
            <p:cNvPr id="10" name="Picture 9"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3181" y="3824496"/>
              <a:ext cx="2198096" cy="1230934"/>
            </a:xfrm>
            <a:prstGeom prst="rect">
              <a:avLst/>
            </a:prstGeom>
          </p:spPr>
        </p:pic>
        <p:pic>
          <p:nvPicPr>
            <p:cNvPr id="12" name="Picture 11" descr="Cerner_Corporation_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103" y="5258479"/>
              <a:ext cx="3193646" cy="862845"/>
            </a:xfrm>
            <a:prstGeom prst="rect">
              <a:avLst/>
            </a:prstGeom>
          </p:spPr>
        </p:pic>
        <p:sp>
          <p:nvSpPr>
            <p:cNvPr id="13" name="Rectangle 12"/>
            <p:cNvSpPr/>
            <p:nvPr/>
          </p:nvSpPr>
          <p:spPr>
            <a:xfrm>
              <a:off x="358229" y="2132696"/>
              <a:ext cx="3924236" cy="418399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6" name="Picture 15" descr="conversation-1262311_128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15561" y="2083855"/>
            <a:ext cx="4701757" cy="4187502"/>
          </a:xfrm>
          <a:prstGeom prst="rect">
            <a:avLst/>
          </a:prstGeom>
          <a:ln w="25400">
            <a:solidFill>
              <a:schemeClr val="tx1"/>
            </a:solidFill>
          </a:ln>
        </p:spPr>
      </p:pic>
    </p:spTree>
    <p:extLst>
      <p:ext uri="{BB962C8B-B14F-4D97-AF65-F5344CB8AC3E}">
        <p14:creationId xmlns:p14="http://schemas.microsoft.com/office/powerpoint/2010/main" val="13072329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t="-3" b="33687"/>
          <a:stretch/>
        </p:blipFill>
        <p:spPr>
          <a:xfrm>
            <a:off x="423155" y="1876205"/>
            <a:ext cx="11328752" cy="4855464"/>
          </a:xfrm>
          <a:prstGeom prst="rect">
            <a:avLst/>
          </a:prstGeom>
          <a:ln w="25400">
            <a:solidFill>
              <a:schemeClr val="tx1"/>
            </a:solidFill>
          </a:ln>
        </p:spPr>
      </p:pic>
      <p:sp>
        <p:nvSpPr>
          <p:cNvPr id="5" name="Title 1"/>
          <p:cNvSpPr txBox="1">
            <a:spLocks/>
          </p:cNvSpPr>
          <p:nvPr/>
        </p:nvSpPr>
        <p:spPr>
          <a:xfrm>
            <a:off x="609600" y="87707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Construction of Timeline</a:t>
            </a:r>
            <a:endParaRPr lang="en-US" dirty="0"/>
          </a:p>
        </p:txBody>
      </p:sp>
    </p:spTree>
    <p:extLst>
      <p:ext uri="{BB962C8B-B14F-4D97-AF65-F5344CB8AC3E}">
        <p14:creationId xmlns:p14="http://schemas.microsoft.com/office/powerpoint/2010/main" val="28272719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9600" y="87707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Construction of Timeline</a:t>
            </a:r>
            <a:endParaRPr lang="en-US" dirty="0"/>
          </a:p>
        </p:txBody>
      </p:sp>
      <p:pic>
        <p:nvPicPr>
          <p:cNvPr id="6" name="Picture 5"/>
          <p:cNvPicPr>
            <a:picLocks noChangeAspect="1"/>
          </p:cNvPicPr>
          <p:nvPr/>
        </p:nvPicPr>
        <p:blipFill rotWithShape="1">
          <a:blip r:embed="rId3"/>
          <a:srcRect t="67358" b="56"/>
          <a:stretch/>
        </p:blipFill>
        <p:spPr>
          <a:xfrm>
            <a:off x="535690" y="2711265"/>
            <a:ext cx="11328752" cy="2386584"/>
          </a:xfrm>
          <a:prstGeom prst="rect">
            <a:avLst/>
          </a:prstGeom>
          <a:ln w="25400">
            <a:solidFill>
              <a:schemeClr val="tx1"/>
            </a:solidFill>
          </a:ln>
        </p:spPr>
      </p:pic>
    </p:spTree>
    <p:extLst>
      <p:ext uri="{BB962C8B-B14F-4D97-AF65-F5344CB8AC3E}">
        <p14:creationId xmlns:p14="http://schemas.microsoft.com/office/powerpoint/2010/main" val="2870814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987979358"/>
              </p:ext>
            </p:extLst>
          </p:nvPr>
        </p:nvGraphicFramePr>
        <p:xfrm>
          <a:off x="164354" y="2097131"/>
          <a:ext cx="12027646"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09092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9600" y="87707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Policy, Clinical Pathway or Evidence Review</a:t>
            </a:r>
            <a:endParaRPr lang="en-US" dirty="0"/>
          </a:p>
        </p:txBody>
      </p:sp>
      <p:grpSp>
        <p:nvGrpSpPr>
          <p:cNvPr id="6" name="Group 5"/>
          <p:cNvGrpSpPr/>
          <p:nvPr/>
        </p:nvGrpSpPr>
        <p:grpSpPr>
          <a:xfrm>
            <a:off x="220137" y="1965960"/>
            <a:ext cx="11755695" cy="4581144"/>
            <a:chOff x="220137" y="1965960"/>
            <a:chExt cx="11755695" cy="4581144"/>
          </a:xfrm>
        </p:grpSpPr>
        <p:pic>
          <p:nvPicPr>
            <p:cNvPr id="2" name="Picture 1"/>
            <p:cNvPicPr>
              <a:picLocks noChangeAspect="1"/>
            </p:cNvPicPr>
            <p:nvPr/>
          </p:nvPicPr>
          <p:blipFill rotWithShape="1">
            <a:blip r:embed="rId3"/>
            <a:srcRect t="5601" b="76"/>
            <a:stretch/>
          </p:blipFill>
          <p:spPr>
            <a:xfrm>
              <a:off x="220137" y="1965960"/>
              <a:ext cx="11755695" cy="4581144"/>
            </a:xfrm>
            <a:prstGeom prst="rect">
              <a:avLst/>
            </a:prstGeom>
            <a:ln w="25400">
              <a:solidFill>
                <a:schemeClr val="tx1"/>
              </a:solidFill>
            </a:ln>
          </p:spPr>
        </p:pic>
        <p:sp>
          <p:nvSpPr>
            <p:cNvPr id="3" name="TextBox 2"/>
            <p:cNvSpPr txBox="1"/>
            <p:nvPr/>
          </p:nvSpPr>
          <p:spPr>
            <a:xfrm>
              <a:off x="835978" y="1993301"/>
              <a:ext cx="5128397" cy="461665"/>
            </a:xfrm>
            <a:prstGeom prst="rect">
              <a:avLst/>
            </a:prstGeom>
            <a:solidFill>
              <a:schemeClr val="bg1"/>
            </a:solidFill>
          </p:spPr>
          <p:txBody>
            <a:bodyPr wrap="square" rtlCol="0">
              <a:spAutoFit/>
            </a:bodyPr>
            <a:lstStyle/>
            <a:p>
              <a:r>
                <a:rPr lang="en-US" sz="2400" dirty="0" smtClean="0"/>
                <a:t>Academic General Hospital		</a:t>
              </a:r>
              <a:endParaRPr lang="en-US" sz="2400" dirty="0"/>
            </a:p>
          </p:txBody>
        </p:sp>
      </p:grpSp>
    </p:spTree>
    <p:extLst>
      <p:ext uri="{BB962C8B-B14F-4D97-AF65-F5344CB8AC3E}">
        <p14:creationId xmlns:p14="http://schemas.microsoft.com/office/powerpoint/2010/main" val="63587727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659" y="922812"/>
            <a:ext cx="10972800" cy="1143000"/>
          </a:xfrm>
        </p:spPr>
        <p:txBody>
          <a:bodyPr>
            <a:normAutofit/>
          </a:bodyPr>
          <a:lstStyle/>
          <a:p>
            <a:r>
              <a:rPr lang="en-US" dirty="0" smtClean="0"/>
              <a:t>Identify Contributing Factors</a:t>
            </a:r>
            <a:endParaRPr lang="en-US" dirty="0"/>
          </a:p>
        </p:txBody>
      </p:sp>
      <p:graphicFrame>
        <p:nvGraphicFramePr>
          <p:cNvPr id="4" name="Diagram 3"/>
          <p:cNvGraphicFramePr/>
          <p:nvPr>
            <p:extLst>
              <p:ext uri="{D42A27DB-BD31-4B8C-83A1-F6EECF244321}">
                <p14:modId xmlns:p14="http://schemas.microsoft.com/office/powerpoint/2010/main" val="2235945165"/>
              </p:ext>
            </p:extLst>
          </p:nvPr>
        </p:nvGraphicFramePr>
        <p:xfrm>
          <a:off x="164354" y="2097131"/>
          <a:ext cx="12027646"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09178" y="4766235"/>
            <a:ext cx="1778000" cy="1384995"/>
          </a:xfrm>
          <a:prstGeom prst="rect">
            <a:avLst/>
          </a:prstGeom>
          <a:noFill/>
          <a:ln>
            <a:solidFill>
              <a:schemeClr val="tx1"/>
            </a:solidFill>
          </a:ln>
        </p:spPr>
        <p:txBody>
          <a:bodyPr wrap="square" rtlCol="0">
            <a:spAutoFit/>
          </a:bodyPr>
          <a:lstStyle/>
          <a:p>
            <a:r>
              <a:rPr lang="en-US" sz="1400" dirty="0" smtClean="0"/>
              <a:t>-No ICU beds available</a:t>
            </a:r>
          </a:p>
          <a:p>
            <a:r>
              <a:rPr lang="en-US" sz="1400" dirty="0" smtClean="0"/>
              <a:t>-Two other ED consults for</a:t>
            </a:r>
          </a:p>
          <a:p>
            <a:r>
              <a:rPr lang="en-US" sz="1400" dirty="0" smtClean="0"/>
              <a:t>active/unstable patients</a:t>
            </a:r>
            <a:endParaRPr lang="en-US" sz="1400" dirty="0"/>
          </a:p>
        </p:txBody>
      </p:sp>
      <p:sp>
        <p:nvSpPr>
          <p:cNvPr id="7" name="TextBox 6"/>
          <p:cNvSpPr txBox="1"/>
          <p:nvPr/>
        </p:nvSpPr>
        <p:spPr>
          <a:xfrm>
            <a:off x="4691529" y="4318000"/>
            <a:ext cx="2684148" cy="369332"/>
          </a:xfrm>
          <a:prstGeom prst="rect">
            <a:avLst/>
          </a:prstGeom>
          <a:noFill/>
        </p:spPr>
        <p:txBody>
          <a:bodyPr wrap="none" rtlCol="0">
            <a:spAutoFit/>
          </a:bodyPr>
          <a:lstStyle/>
          <a:p>
            <a:r>
              <a:rPr lang="en-US" b="1" u="sng" dirty="0" smtClean="0"/>
              <a:t>CONTRIBUTING FACTORS</a:t>
            </a:r>
            <a:endParaRPr lang="en-US" b="1" u="sng" dirty="0"/>
          </a:p>
        </p:txBody>
      </p:sp>
      <p:sp>
        <p:nvSpPr>
          <p:cNvPr id="8" name="TextBox 7"/>
          <p:cNvSpPr txBox="1"/>
          <p:nvPr/>
        </p:nvSpPr>
        <p:spPr>
          <a:xfrm>
            <a:off x="2049930" y="4769223"/>
            <a:ext cx="1778000" cy="1169551"/>
          </a:xfrm>
          <a:prstGeom prst="rect">
            <a:avLst/>
          </a:prstGeom>
          <a:noFill/>
          <a:ln>
            <a:solidFill>
              <a:schemeClr val="tx1"/>
            </a:solidFill>
          </a:ln>
        </p:spPr>
        <p:txBody>
          <a:bodyPr wrap="square" rtlCol="0">
            <a:spAutoFit/>
          </a:bodyPr>
          <a:lstStyle/>
          <a:p>
            <a:r>
              <a:rPr lang="en-US" sz="1400" dirty="0" smtClean="0"/>
              <a:t>-Inpatient floor</a:t>
            </a:r>
          </a:p>
          <a:p>
            <a:r>
              <a:rPr lang="en-US" sz="1400" dirty="0" smtClean="0"/>
              <a:t>distant from ED</a:t>
            </a:r>
          </a:p>
          <a:p>
            <a:r>
              <a:rPr lang="en-US" sz="1400" dirty="0" smtClean="0"/>
              <a:t>-Resident was given two admissions simultaneously</a:t>
            </a:r>
            <a:endParaRPr lang="en-US" sz="1400" dirty="0"/>
          </a:p>
        </p:txBody>
      </p:sp>
      <p:sp>
        <p:nvSpPr>
          <p:cNvPr id="9" name="TextBox 8"/>
          <p:cNvSpPr txBox="1"/>
          <p:nvPr/>
        </p:nvSpPr>
        <p:spPr>
          <a:xfrm>
            <a:off x="5262285" y="4754281"/>
            <a:ext cx="1778000" cy="1384995"/>
          </a:xfrm>
          <a:prstGeom prst="rect">
            <a:avLst/>
          </a:prstGeom>
          <a:noFill/>
          <a:ln>
            <a:solidFill>
              <a:schemeClr val="tx1"/>
            </a:solidFill>
          </a:ln>
        </p:spPr>
        <p:txBody>
          <a:bodyPr wrap="square" rtlCol="0">
            <a:spAutoFit/>
          </a:bodyPr>
          <a:lstStyle/>
          <a:p>
            <a:r>
              <a:rPr lang="en-US" sz="1400" dirty="0" smtClean="0"/>
              <a:t>-Attending not reachable for consultation/advice</a:t>
            </a:r>
          </a:p>
          <a:p>
            <a:r>
              <a:rPr lang="en-US" sz="1400" dirty="0" smtClean="0"/>
              <a:t>-Resident unfamiliar with escalation policy</a:t>
            </a:r>
          </a:p>
        </p:txBody>
      </p:sp>
      <p:sp>
        <p:nvSpPr>
          <p:cNvPr id="12" name="TextBox 11"/>
          <p:cNvSpPr txBox="1"/>
          <p:nvPr/>
        </p:nvSpPr>
        <p:spPr>
          <a:xfrm>
            <a:off x="10324354" y="4727387"/>
            <a:ext cx="1778000" cy="1600438"/>
          </a:xfrm>
          <a:prstGeom prst="rect">
            <a:avLst/>
          </a:prstGeom>
          <a:noFill/>
          <a:ln>
            <a:solidFill>
              <a:schemeClr val="tx1"/>
            </a:solidFill>
          </a:ln>
        </p:spPr>
        <p:txBody>
          <a:bodyPr wrap="square" rtlCol="0">
            <a:spAutoFit/>
          </a:bodyPr>
          <a:lstStyle/>
          <a:p>
            <a:r>
              <a:rPr lang="en-US" sz="1400" dirty="0" smtClean="0"/>
              <a:t>-Primary asked for help from another RN to prep </a:t>
            </a:r>
            <a:r>
              <a:rPr lang="en-US" sz="1400" dirty="0" err="1" smtClean="0"/>
              <a:t>pt</a:t>
            </a:r>
            <a:r>
              <a:rPr lang="en-US" sz="1400" dirty="0" smtClean="0"/>
              <a:t> for floor</a:t>
            </a:r>
          </a:p>
          <a:p>
            <a:r>
              <a:rPr lang="en-US" sz="1400" dirty="0" smtClean="0"/>
              <a:t>-Covering RN not familiar with drip policy</a:t>
            </a:r>
          </a:p>
        </p:txBody>
      </p:sp>
    </p:spTree>
    <p:extLst>
      <p:ext uri="{BB962C8B-B14F-4D97-AF65-F5344CB8AC3E}">
        <p14:creationId xmlns:p14="http://schemas.microsoft.com/office/powerpoint/2010/main" val="293917730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659" y="907871"/>
            <a:ext cx="10972800" cy="1143000"/>
          </a:xfrm>
        </p:spPr>
        <p:txBody>
          <a:bodyPr/>
          <a:lstStyle/>
          <a:p>
            <a:r>
              <a:rPr lang="en-US" dirty="0" smtClean="0"/>
              <a:t>Identify Root Cause:  5 Why’s?</a:t>
            </a:r>
            <a:endParaRPr lang="en-US" dirty="0"/>
          </a:p>
        </p:txBody>
      </p:sp>
      <p:sp>
        <p:nvSpPr>
          <p:cNvPr id="6" name="Curved Left Arrow 5"/>
          <p:cNvSpPr/>
          <p:nvPr/>
        </p:nvSpPr>
        <p:spPr>
          <a:xfrm rot="19365167">
            <a:off x="5226505" y="2105276"/>
            <a:ext cx="487368" cy="688620"/>
          </a:xfrm>
          <a:prstGeom prst="curvedLeftArrow">
            <a:avLst/>
          </a:prstGeom>
          <a:solidFill>
            <a:srgbClr val="96B5DF"/>
          </a:solidFill>
          <a:ln>
            <a:solidFill>
              <a:srgbClr val="14135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3914587" y="2196355"/>
            <a:ext cx="1177651" cy="369332"/>
          </a:xfrm>
          <a:prstGeom prst="rect">
            <a:avLst/>
          </a:prstGeom>
          <a:noFill/>
        </p:spPr>
        <p:txBody>
          <a:bodyPr wrap="none" rtlCol="0">
            <a:spAutoFit/>
          </a:bodyPr>
          <a:lstStyle/>
          <a:p>
            <a:r>
              <a:rPr lang="en-US" dirty="0" smtClean="0">
                <a:solidFill>
                  <a:srgbClr val="800000"/>
                </a:solidFill>
              </a:rPr>
              <a:t>PROBLEM</a:t>
            </a:r>
            <a:endParaRPr lang="en-US" dirty="0">
              <a:solidFill>
                <a:srgbClr val="800000"/>
              </a:solidFill>
            </a:endParaRPr>
          </a:p>
        </p:txBody>
      </p:sp>
      <p:sp>
        <p:nvSpPr>
          <p:cNvPr id="8" name="TextBox 7"/>
          <p:cNvSpPr txBox="1"/>
          <p:nvPr/>
        </p:nvSpPr>
        <p:spPr>
          <a:xfrm>
            <a:off x="5797177" y="2166474"/>
            <a:ext cx="675298" cy="369332"/>
          </a:xfrm>
          <a:prstGeom prst="rect">
            <a:avLst/>
          </a:prstGeom>
          <a:noFill/>
        </p:spPr>
        <p:txBody>
          <a:bodyPr wrap="none" rtlCol="0">
            <a:spAutoFit/>
          </a:bodyPr>
          <a:lstStyle/>
          <a:p>
            <a:r>
              <a:rPr lang="en-US" dirty="0" smtClean="0"/>
              <a:t>why?</a:t>
            </a:r>
            <a:endParaRPr lang="en-US" dirty="0"/>
          </a:p>
        </p:txBody>
      </p:sp>
      <p:sp>
        <p:nvSpPr>
          <p:cNvPr id="9" name="TextBox 8"/>
          <p:cNvSpPr txBox="1"/>
          <p:nvPr/>
        </p:nvSpPr>
        <p:spPr>
          <a:xfrm>
            <a:off x="4216399" y="2767108"/>
            <a:ext cx="1177651" cy="369332"/>
          </a:xfrm>
          <a:prstGeom prst="rect">
            <a:avLst/>
          </a:prstGeom>
          <a:noFill/>
        </p:spPr>
        <p:txBody>
          <a:bodyPr wrap="none" rtlCol="0">
            <a:spAutoFit/>
          </a:bodyPr>
          <a:lstStyle/>
          <a:p>
            <a:r>
              <a:rPr lang="en-US" dirty="0" smtClean="0"/>
              <a:t>PROBLEM</a:t>
            </a:r>
            <a:endParaRPr lang="en-US" dirty="0"/>
          </a:p>
        </p:txBody>
      </p:sp>
      <p:sp>
        <p:nvSpPr>
          <p:cNvPr id="10" name="Curved Left Arrow 9"/>
          <p:cNvSpPr/>
          <p:nvPr/>
        </p:nvSpPr>
        <p:spPr>
          <a:xfrm rot="19365167">
            <a:off x="5677728" y="2705912"/>
            <a:ext cx="487368" cy="688620"/>
          </a:xfrm>
          <a:prstGeom prst="curvedLeftArrow">
            <a:avLst/>
          </a:prstGeom>
          <a:solidFill>
            <a:srgbClr val="96B5DF"/>
          </a:solidFill>
          <a:ln>
            <a:solidFill>
              <a:srgbClr val="14135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6248400" y="2767110"/>
            <a:ext cx="675298" cy="369332"/>
          </a:xfrm>
          <a:prstGeom prst="rect">
            <a:avLst/>
          </a:prstGeom>
          <a:noFill/>
        </p:spPr>
        <p:txBody>
          <a:bodyPr wrap="none" rtlCol="0">
            <a:spAutoFit/>
          </a:bodyPr>
          <a:lstStyle/>
          <a:p>
            <a:r>
              <a:rPr lang="en-US" dirty="0" smtClean="0"/>
              <a:t>why?</a:t>
            </a:r>
            <a:endParaRPr lang="en-US" dirty="0"/>
          </a:p>
        </p:txBody>
      </p:sp>
      <p:sp>
        <p:nvSpPr>
          <p:cNvPr id="12" name="TextBox 11"/>
          <p:cNvSpPr txBox="1"/>
          <p:nvPr/>
        </p:nvSpPr>
        <p:spPr>
          <a:xfrm>
            <a:off x="4667622" y="3367744"/>
            <a:ext cx="1177651" cy="369332"/>
          </a:xfrm>
          <a:prstGeom prst="rect">
            <a:avLst/>
          </a:prstGeom>
          <a:noFill/>
        </p:spPr>
        <p:txBody>
          <a:bodyPr wrap="none" rtlCol="0">
            <a:spAutoFit/>
          </a:bodyPr>
          <a:lstStyle/>
          <a:p>
            <a:r>
              <a:rPr lang="en-US" dirty="0" smtClean="0"/>
              <a:t>PROBLEM</a:t>
            </a:r>
            <a:endParaRPr lang="en-US" dirty="0"/>
          </a:p>
        </p:txBody>
      </p:sp>
      <p:sp>
        <p:nvSpPr>
          <p:cNvPr id="13" name="Curved Left Arrow 12"/>
          <p:cNvSpPr/>
          <p:nvPr/>
        </p:nvSpPr>
        <p:spPr>
          <a:xfrm rot="19365167">
            <a:off x="6084125" y="3306542"/>
            <a:ext cx="487368" cy="688620"/>
          </a:xfrm>
          <a:prstGeom prst="curvedLeftArrow">
            <a:avLst/>
          </a:prstGeom>
          <a:solidFill>
            <a:srgbClr val="96B5DF"/>
          </a:solidFill>
          <a:ln>
            <a:solidFill>
              <a:srgbClr val="14135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654797" y="3367740"/>
            <a:ext cx="675298" cy="369332"/>
          </a:xfrm>
          <a:prstGeom prst="rect">
            <a:avLst/>
          </a:prstGeom>
          <a:noFill/>
        </p:spPr>
        <p:txBody>
          <a:bodyPr wrap="none" rtlCol="0">
            <a:spAutoFit/>
          </a:bodyPr>
          <a:lstStyle/>
          <a:p>
            <a:r>
              <a:rPr lang="en-US" dirty="0" smtClean="0"/>
              <a:t>why?</a:t>
            </a:r>
            <a:endParaRPr lang="en-US" dirty="0"/>
          </a:p>
        </p:txBody>
      </p:sp>
      <p:sp>
        <p:nvSpPr>
          <p:cNvPr id="15" name="TextBox 14"/>
          <p:cNvSpPr txBox="1"/>
          <p:nvPr/>
        </p:nvSpPr>
        <p:spPr>
          <a:xfrm>
            <a:off x="5074019" y="3968374"/>
            <a:ext cx="1177651" cy="369332"/>
          </a:xfrm>
          <a:prstGeom prst="rect">
            <a:avLst/>
          </a:prstGeom>
          <a:noFill/>
        </p:spPr>
        <p:txBody>
          <a:bodyPr wrap="none" rtlCol="0">
            <a:spAutoFit/>
          </a:bodyPr>
          <a:lstStyle/>
          <a:p>
            <a:r>
              <a:rPr lang="en-US" dirty="0" smtClean="0"/>
              <a:t>PROBLEM</a:t>
            </a:r>
            <a:endParaRPr lang="en-US" dirty="0"/>
          </a:p>
        </p:txBody>
      </p:sp>
      <p:sp>
        <p:nvSpPr>
          <p:cNvPr id="16" name="Curved Left Arrow 15"/>
          <p:cNvSpPr/>
          <p:nvPr/>
        </p:nvSpPr>
        <p:spPr>
          <a:xfrm rot="19365167">
            <a:off x="6565231" y="3922117"/>
            <a:ext cx="487368" cy="688620"/>
          </a:xfrm>
          <a:prstGeom prst="curvedLeftArrow">
            <a:avLst/>
          </a:prstGeom>
          <a:solidFill>
            <a:srgbClr val="96B5DF"/>
          </a:solidFill>
          <a:ln>
            <a:solidFill>
              <a:srgbClr val="14135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7135903" y="3983315"/>
            <a:ext cx="675298" cy="369332"/>
          </a:xfrm>
          <a:prstGeom prst="rect">
            <a:avLst/>
          </a:prstGeom>
          <a:noFill/>
        </p:spPr>
        <p:txBody>
          <a:bodyPr wrap="none" rtlCol="0">
            <a:spAutoFit/>
          </a:bodyPr>
          <a:lstStyle/>
          <a:p>
            <a:r>
              <a:rPr lang="en-US" dirty="0" smtClean="0"/>
              <a:t>why?</a:t>
            </a:r>
            <a:endParaRPr lang="en-US" dirty="0"/>
          </a:p>
        </p:txBody>
      </p:sp>
      <p:sp>
        <p:nvSpPr>
          <p:cNvPr id="18" name="TextBox 17"/>
          <p:cNvSpPr txBox="1"/>
          <p:nvPr/>
        </p:nvSpPr>
        <p:spPr>
          <a:xfrm>
            <a:off x="5555125" y="4583949"/>
            <a:ext cx="1177651" cy="369332"/>
          </a:xfrm>
          <a:prstGeom prst="rect">
            <a:avLst/>
          </a:prstGeom>
          <a:noFill/>
        </p:spPr>
        <p:txBody>
          <a:bodyPr wrap="none" rtlCol="0">
            <a:spAutoFit/>
          </a:bodyPr>
          <a:lstStyle/>
          <a:p>
            <a:r>
              <a:rPr lang="en-US" dirty="0" smtClean="0"/>
              <a:t>PROBLEM</a:t>
            </a:r>
            <a:endParaRPr lang="en-US" dirty="0"/>
          </a:p>
        </p:txBody>
      </p:sp>
      <p:sp>
        <p:nvSpPr>
          <p:cNvPr id="19" name="Curved Left Arrow 18"/>
          <p:cNvSpPr/>
          <p:nvPr/>
        </p:nvSpPr>
        <p:spPr>
          <a:xfrm rot="19365167">
            <a:off x="7061279" y="4507812"/>
            <a:ext cx="487368" cy="688620"/>
          </a:xfrm>
          <a:prstGeom prst="curvedLeftArrow">
            <a:avLst/>
          </a:prstGeom>
          <a:solidFill>
            <a:srgbClr val="96B5DF"/>
          </a:solidFill>
          <a:ln>
            <a:solidFill>
              <a:srgbClr val="14135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7631951" y="4569010"/>
            <a:ext cx="675298" cy="369332"/>
          </a:xfrm>
          <a:prstGeom prst="rect">
            <a:avLst/>
          </a:prstGeom>
          <a:noFill/>
        </p:spPr>
        <p:txBody>
          <a:bodyPr wrap="none" rtlCol="0">
            <a:spAutoFit/>
          </a:bodyPr>
          <a:lstStyle/>
          <a:p>
            <a:r>
              <a:rPr lang="en-US" dirty="0" smtClean="0"/>
              <a:t>why?</a:t>
            </a:r>
            <a:endParaRPr lang="en-US" dirty="0"/>
          </a:p>
        </p:txBody>
      </p:sp>
      <p:sp>
        <p:nvSpPr>
          <p:cNvPr id="21" name="TextBox 20"/>
          <p:cNvSpPr txBox="1"/>
          <p:nvPr/>
        </p:nvSpPr>
        <p:spPr>
          <a:xfrm>
            <a:off x="6051173" y="5169644"/>
            <a:ext cx="1477125" cy="369332"/>
          </a:xfrm>
          <a:prstGeom prst="rect">
            <a:avLst/>
          </a:prstGeom>
          <a:noFill/>
        </p:spPr>
        <p:txBody>
          <a:bodyPr wrap="none" rtlCol="0">
            <a:spAutoFit/>
          </a:bodyPr>
          <a:lstStyle/>
          <a:p>
            <a:r>
              <a:rPr lang="en-US" dirty="0" smtClean="0">
                <a:solidFill>
                  <a:srgbClr val="067D3D"/>
                </a:solidFill>
              </a:rPr>
              <a:t>ROOT CAUSE</a:t>
            </a:r>
            <a:endParaRPr lang="en-US" dirty="0">
              <a:solidFill>
                <a:srgbClr val="067D3D"/>
              </a:solidFill>
            </a:endParaRPr>
          </a:p>
        </p:txBody>
      </p:sp>
      <p:sp>
        <p:nvSpPr>
          <p:cNvPr id="22" name="TextBox 21"/>
          <p:cNvSpPr txBox="1"/>
          <p:nvPr/>
        </p:nvSpPr>
        <p:spPr>
          <a:xfrm>
            <a:off x="3810000" y="5916706"/>
            <a:ext cx="6650341" cy="923330"/>
          </a:xfrm>
          <a:prstGeom prst="rect">
            <a:avLst/>
          </a:prstGeom>
          <a:noFill/>
        </p:spPr>
        <p:txBody>
          <a:bodyPr wrap="none" rtlCol="0">
            <a:spAutoFit/>
          </a:bodyPr>
          <a:lstStyle/>
          <a:p>
            <a:pPr algn="ctr"/>
            <a:r>
              <a:rPr lang="en-US" b="1" dirty="0" smtClean="0"/>
              <a:t>Confirm Root Cause Has Been Identified</a:t>
            </a:r>
          </a:p>
          <a:p>
            <a:r>
              <a:rPr lang="en-US" dirty="0" smtClean="0"/>
              <a:t>Would the event have occurred if this cause had not been present?</a:t>
            </a:r>
          </a:p>
          <a:p>
            <a:r>
              <a:rPr lang="en-US" dirty="0" smtClean="0"/>
              <a:t>Will the problem recur if this cause is corrected or eliminated?</a:t>
            </a:r>
            <a:endParaRPr lang="en-US" dirty="0"/>
          </a:p>
        </p:txBody>
      </p:sp>
    </p:spTree>
    <p:extLst>
      <p:ext uri="{BB962C8B-B14F-4D97-AF65-F5344CB8AC3E}">
        <p14:creationId xmlns:p14="http://schemas.microsoft.com/office/powerpoint/2010/main" val="336150857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ill">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18278"/>
      </a:hlink>
      <a:folHlink>
        <a:srgbClr val="128E89"/>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3313</TotalTime>
  <Words>1065</Words>
  <Application>Microsoft Macintosh PowerPoint</Application>
  <PresentationFormat>Custom</PresentationFormat>
  <Paragraphs>215</Paragraphs>
  <Slides>22</Slides>
  <Notes>20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gill</vt:lpstr>
      <vt:lpstr>The Life of a QA Case</vt:lpstr>
      <vt:lpstr>Concern</vt:lpstr>
      <vt:lpstr>PowerPoint Presentation</vt:lpstr>
      <vt:lpstr>PowerPoint Presentation</vt:lpstr>
      <vt:lpstr>PowerPoint Presentation</vt:lpstr>
      <vt:lpstr>PowerPoint Presentation</vt:lpstr>
      <vt:lpstr>PowerPoint Presentation</vt:lpstr>
      <vt:lpstr>Identify Contributing Factors</vt:lpstr>
      <vt:lpstr>Identify Root Cause:  5 Why’s?</vt:lpstr>
      <vt:lpstr>Provisional Error Determination</vt:lpstr>
      <vt:lpstr>PowerPoint Presentation</vt:lpstr>
      <vt:lpstr>PowerPoint Presentation</vt:lpstr>
      <vt:lpstr>PowerPoint Presentation</vt:lpstr>
      <vt:lpstr>Final Error Determination</vt:lpstr>
      <vt:lpstr>PowerPoint Presentation</vt:lpstr>
      <vt:lpstr>PowerPoint Presentation</vt:lpstr>
      <vt:lpstr>Local Plan of Correction Defined (If Needed)</vt:lpstr>
      <vt:lpstr>Afterlife</vt:lpstr>
      <vt:lpstr>PowerPoint Presentation</vt:lpstr>
      <vt:lpstr>PowerPoint Presentation</vt:lpstr>
      <vt:lpstr>PowerPoint Presentation</vt:lpstr>
      <vt:lpstr>Questions?</vt:lpstr>
    </vt:vector>
  </TitlesOfParts>
  <Company>NewYork-Presbyterian Hospital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Barbara Lock</dc:creator>
  <cp:lastModifiedBy>Aleksandr Tichter</cp:lastModifiedBy>
  <cp:revision>53</cp:revision>
  <cp:lastPrinted>2018-04-30T16:47:20Z</cp:lastPrinted>
  <dcterms:created xsi:type="dcterms:W3CDTF">2018-04-30T13:02:08Z</dcterms:created>
  <dcterms:modified xsi:type="dcterms:W3CDTF">2019-01-28T21:32:11Z</dcterms:modified>
</cp:coreProperties>
</file>