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9"/>
  </p:notesMasterIdLst>
  <p:sldIdLst>
    <p:sldId id="258" r:id="rId2"/>
    <p:sldId id="257" r:id="rId3"/>
    <p:sldId id="259" r:id="rId4"/>
    <p:sldId id="260" r:id="rId5"/>
    <p:sldId id="310" r:id="rId6"/>
    <p:sldId id="311" r:id="rId7"/>
    <p:sldId id="276" r:id="rId8"/>
    <p:sldId id="313" r:id="rId9"/>
    <p:sldId id="277" r:id="rId10"/>
    <p:sldId id="312" r:id="rId11"/>
    <p:sldId id="323" r:id="rId12"/>
    <p:sldId id="279" r:id="rId13"/>
    <p:sldId id="280" r:id="rId14"/>
    <p:sldId id="281" r:id="rId15"/>
    <p:sldId id="282" r:id="rId16"/>
    <p:sldId id="283" r:id="rId17"/>
    <p:sldId id="314" r:id="rId18"/>
    <p:sldId id="332" r:id="rId19"/>
    <p:sldId id="324" r:id="rId20"/>
    <p:sldId id="325" r:id="rId21"/>
    <p:sldId id="326" r:id="rId22"/>
    <p:sldId id="327" r:id="rId23"/>
    <p:sldId id="328" r:id="rId24"/>
    <p:sldId id="329" r:id="rId25"/>
    <p:sldId id="330" r:id="rId26"/>
    <p:sldId id="331" r:id="rId27"/>
    <p:sldId id="333" r:id="rId28"/>
    <p:sldId id="285" r:id="rId29"/>
    <p:sldId id="315" r:id="rId30"/>
    <p:sldId id="316" r:id="rId31"/>
    <p:sldId id="289" r:id="rId32"/>
    <p:sldId id="290" r:id="rId33"/>
    <p:sldId id="291" r:id="rId34"/>
    <p:sldId id="317" r:id="rId35"/>
    <p:sldId id="318" r:id="rId36"/>
    <p:sldId id="297" r:id="rId37"/>
    <p:sldId id="298" r:id="rId38"/>
    <p:sldId id="299" r:id="rId39"/>
    <p:sldId id="300" r:id="rId40"/>
    <p:sldId id="301" r:id="rId41"/>
    <p:sldId id="302" r:id="rId42"/>
    <p:sldId id="303" r:id="rId43"/>
    <p:sldId id="304" r:id="rId44"/>
    <p:sldId id="319" r:id="rId45"/>
    <p:sldId id="320" r:id="rId46"/>
    <p:sldId id="321" r:id="rId47"/>
    <p:sldId id="322" r:id="rId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BCA9"/>
    <a:srgbClr val="69A166"/>
    <a:srgbClr val="063D98"/>
    <a:srgbClr val="BC004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720" autoAdjust="0"/>
  </p:normalViewPr>
  <p:slideViewPr>
    <p:cSldViewPr snapToGrid="0" snapToObjects="1">
      <p:cViewPr>
        <p:scale>
          <a:sx n="63" d="100"/>
          <a:sy n="63" d="100"/>
        </p:scale>
        <p:origin x="-968" y="-3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interSettings" Target="printerSettings/printerSettings1.bin"/><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B743A8-DEBF-014E-AEF4-95F21E9C5608}" type="datetimeFigureOut">
              <a:rPr lang="en-US" smtClean="0"/>
              <a:t>1/29/19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80E014-8A0A-B847-A0EB-169208FA7FA4}" type="slidenum">
              <a:rPr lang="en-US" smtClean="0"/>
              <a:t>‹#›</a:t>
            </a:fld>
            <a:endParaRPr lang="en-US"/>
          </a:p>
        </p:txBody>
      </p:sp>
    </p:spTree>
    <p:extLst>
      <p:ext uri="{BB962C8B-B14F-4D97-AF65-F5344CB8AC3E}">
        <p14:creationId xmlns:p14="http://schemas.microsoft.com/office/powerpoint/2010/main" val="104186331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71682" name="Notes Placeholder 2"/>
          <p:cNvSpPr>
            <a:spLocks noGrp="1"/>
          </p:cNvSpPr>
          <p:nvPr>
            <p:ph type="body" idx="1"/>
          </p:nvPr>
        </p:nvSpPr>
        <p:spPr>
          <a:noFill/>
          <a:extLst>
            <a:ext uri="{FAA26D3D-D897-4be2-8F04-BA451C77F1D7}">
              <ma14:placeholderFlag xmlns:ma14="http://schemas.microsoft.com/office/mac/drawingml/2011/main" val="1"/>
            </a:ext>
          </a:extLst>
        </p:spPr>
        <p:txBody>
          <a:bodyPr/>
          <a:lstStyle/>
          <a:p>
            <a:endParaRPr lang="en-US"/>
          </a:p>
        </p:txBody>
      </p:sp>
      <p:sp>
        <p:nvSpPr>
          <p:cNvPr id="71683"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44B332BC-B58C-2E42-BBF9-1FE8B1132D5E}" type="slidenum">
              <a:rPr lang="en-US" sz="1200">
                <a:solidFill>
                  <a:schemeClr val="bg2"/>
                </a:solidFill>
              </a:rPr>
              <a:pPr/>
              <a:t>1</a:t>
            </a:fld>
            <a:endParaRPr lang="en-US" sz="1200">
              <a:solidFill>
                <a:schemeClr val="bg2"/>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78850" name="Notes Placeholder 2"/>
          <p:cNvSpPr>
            <a:spLocks noGrp="1"/>
          </p:cNvSpPr>
          <p:nvPr>
            <p:ph type="body" idx="1"/>
          </p:nvPr>
        </p:nvSpPr>
        <p:spPr>
          <a:noFill/>
        </p:spPr>
        <p:txBody>
          <a:bodyPr/>
          <a:lstStyle/>
          <a:p>
            <a:pPr marL="171450" indent="-171450">
              <a:buFont typeface="Arial"/>
              <a:buChar char="•"/>
            </a:pPr>
            <a:r>
              <a:rPr lang="en-US" baseline="0" dirty="0" smtClean="0"/>
              <a:t>judgment errors are commonly influenced by our individual biases</a:t>
            </a:r>
          </a:p>
        </p:txBody>
      </p:sp>
      <p:sp>
        <p:nvSpPr>
          <p:cNvPr id="78851"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DBAE0D72-F287-BD43-B70C-12073A70D661}" type="slidenum">
              <a:rPr lang="en-US" sz="1200">
                <a:solidFill>
                  <a:schemeClr val="bg2"/>
                </a:solidFill>
              </a:rPr>
              <a:pPr/>
              <a:t>10</a:t>
            </a:fld>
            <a:endParaRPr lang="en-US" sz="1200">
              <a:solidFill>
                <a:schemeClr val="bg2"/>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biases are typically</a:t>
            </a:r>
            <a:r>
              <a:rPr lang="en-US" baseline="0" dirty="0" smtClean="0"/>
              <a:t> an issue only when we rely on heuristics and gestalt</a:t>
            </a:r>
            <a:endParaRPr lang="en-US" dirty="0" smtClean="0"/>
          </a:p>
          <a:p>
            <a:pPr marL="171450" indent="-171450">
              <a:buFont typeface="Arial"/>
              <a:buChar char="•"/>
            </a:pPr>
            <a:r>
              <a:rPr lang="en-US" dirty="0" smtClean="0"/>
              <a:t>when dealing with unknown,</a:t>
            </a:r>
            <a:r>
              <a:rPr lang="en-US" baseline="0" dirty="0" smtClean="0"/>
              <a:t> we either</a:t>
            </a:r>
          </a:p>
          <a:p>
            <a:pPr marL="628650" lvl="1" indent="-171450">
              <a:buFont typeface="Arial"/>
              <a:buChar char="•"/>
            </a:pPr>
            <a:r>
              <a:rPr lang="en-US" baseline="0" dirty="0" smtClean="0"/>
              <a:t>take cognitive shortcuts with the aim of efficiency</a:t>
            </a:r>
          </a:p>
          <a:p>
            <a:pPr marL="1085850" lvl="2" indent="-171450">
              <a:buFont typeface="Arial"/>
              <a:buChar char="•"/>
            </a:pPr>
            <a:r>
              <a:rPr lang="en-US" baseline="0" dirty="0" smtClean="0"/>
              <a:t>downside is </a:t>
            </a:r>
            <a:r>
              <a:rPr lang="en-US" b="1" baseline="0" dirty="0" smtClean="0"/>
              <a:t>prone to biases</a:t>
            </a:r>
          </a:p>
          <a:p>
            <a:pPr marL="628650" lvl="1" indent="-171450">
              <a:buFont typeface="Arial"/>
              <a:buChar char="•"/>
            </a:pPr>
            <a:r>
              <a:rPr lang="en-US" baseline="0" dirty="0" smtClean="0"/>
              <a:t>evaluate the data exhaustively with the aim of being comprehensive</a:t>
            </a:r>
          </a:p>
          <a:p>
            <a:pPr marL="1085850" lvl="2" indent="-171450">
              <a:buFont typeface="Arial"/>
              <a:buChar char="•"/>
            </a:pPr>
            <a:r>
              <a:rPr lang="en-US" baseline="0" dirty="0" smtClean="0"/>
              <a:t>downside is slower process</a:t>
            </a:r>
            <a:endParaRPr lang="en-US" dirty="0"/>
          </a:p>
        </p:txBody>
      </p:sp>
      <p:sp>
        <p:nvSpPr>
          <p:cNvPr id="4" name="Slide Number Placeholder 3"/>
          <p:cNvSpPr>
            <a:spLocks noGrp="1"/>
          </p:cNvSpPr>
          <p:nvPr>
            <p:ph type="sldNum" sz="quarter" idx="10"/>
          </p:nvPr>
        </p:nvSpPr>
        <p:spPr/>
        <p:txBody>
          <a:bodyPr/>
          <a:lstStyle/>
          <a:p>
            <a:fld id="{E180E014-8A0A-B847-A0EB-169208FA7FA4}" type="slidenum">
              <a:rPr lang="en-US" smtClean="0"/>
              <a:t>11</a:t>
            </a:fld>
            <a:endParaRPr lang="en-US"/>
          </a:p>
        </p:txBody>
      </p:sp>
    </p:spTree>
    <p:extLst>
      <p:ext uri="{BB962C8B-B14F-4D97-AF65-F5344CB8AC3E}">
        <p14:creationId xmlns:p14="http://schemas.microsoft.com/office/powerpoint/2010/main" val="36144928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84994" name="Notes Placeholder 2"/>
          <p:cNvSpPr>
            <a:spLocks noGrp="1"/>
          </p:cNvSpPr>
          <p:nvPr>
            <p:ph type="body" idx="1"/>
          </p:nvPr>
        </p:nvSpPr>
        <p:spPr>
          <a:noFill/>
        </p:spPr>
        <p:txBody>
          <a:bodyPr/>
          <a:lstStyle/>
          <a:p>
            <a:pPr marL="171450" indent="-171450">
              <a:buFontTx/>
              <a:buChar char="•"/>
            </a:pPr>
            <a:r>
              <a:rPr lang="en-US" dirty="0" smtClean="0"/>
              <a:t>there are many forms of bias</a:t>
            </a:r>
            <a:endParaRPr lang="en-US" dirty="0"/>
          </a:p>
        </p:txBody>
      </p:sp>
      <p:sp>
        <p:nvSpPr>
          <p:cNvPr id="84995"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7E9E8C0B-1369-2F48-BC38-AD3AD48048C5}" type="slidenum">
              <a:rPr lang="en-US" sz="1200">
                <a:solidFill>
                  <a:schemeClr val="bg2"/>
                </a:solidFill>
              </a:rPr>
              <a:pPr/>
              <a:t>12</a:t>
            </a:fld>
            <a:endParaRPr lang="en-US" sz="1200">
              <a:solidFill>
                <a:schemeClr val="bg2"/>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86018" name="Notes Placeholder 2"/>
          <p:cNvSpPr>
            <a:spLocks noGrp="1"/>
          </p:cNvSpPr>
          <p:nvPr>
            <p:ph type="body" idx="1"/>
          </p:nvPr>
        </p:nvSpPr>
        <p:spPr>
          <a:noFill/>
        </p:spPr>
        <p:txBody>
          <a:bodyPr/>
          <a:lstStyle/>
          <a:p>
            <a:pPr marL="171450" indent="-171450">
              <a:buFontTx/>
              <a:buChar char="•"/>
            </a:pPr>
            <a:r>
              <a:rPr lang="en-US" dirty="0"/>
              <a:t>most common </a:t>
            </a:r>
            <a:r>
              <a:rPr lang="en-US" dirty="0" smtClean="0"/>
              <a:t>biases in medicine</a:t>
            </a:r>
            <a:endParaRPr lang="en-US" dirty="0"/>
          </a:p>
          <a:p>
            <a:pPr marL="171450" indent="-171450">
              <a:buFontTx/>
              <a:buChar char="•"/>
            </a:pPr>
            <a:r>
              <a:rPr lang="en-US" i="1" dirty="0"/>
              <a:t>choose to discuss those that are most applicable to your practice setting</a:t>
            </a:r>
          </a:p>
        </p:txBody>
      </p:sp>
      <p:sp>
        <p:nvSpPr>
          <p:cNvPr id="86019"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BD24F569-7089-544A-ACF9-488F085F1E82}" type="slidenum">
              <a:rPr lang="en-US" sz="1200">
                <a:solidFill>
                  <a:schemeClr val="bg2"/>
                </a:solidFill>
              </a:rPr>
              <a:pPr/>
              <a:t>13</a:t>
            </a:fld>
            <a:endParaRPr lang="en-US" sz="1200">
              <a:solidFill>
                <a:schemeClr val="bg2"/>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87042" name="Notes Placeholder 2"/>
          <p:cNvSpPr>
            <a:spLocks noGrp="1"/>
          </p:cNvSpPr>
          <p:nvPr>
            <p:ph type="body" idx="1"/>
          </p:nvPr>
        </p:nvSpPr>
        <p:spPr>
          <a:noFill/>
          <a:extLst>
            <a:ext uri="{FAA26D3D-D897-4be2-8F04-BA451C77F1D7}">
              <ma14:placeholderFlag xmlns:ma14="http://schemas.microsoft.com/office/mac/drawingml/2011/main" val="1"/>
            </a:ext>
          </a:extLst>
        </p:spPr>
        <p:txBody>
          <a:bodyPr/>
          <a:lstStyle/>
          <a:p>
            <a:endParaRPr lang="en-US"/>
          </a:p>
        </p:txBody>
      </p:sp>
      <p:sp>
        <p:nvSpPr>
          <p:cNvPr id="87043"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3962D78F-8505-E441-AF86-34062DE550C7}" type="slidenum">
              <a:rPr lang="en-US" sz="1200">
                <a:solidFill>
                  <a:schemeClr val="bg2"/>
                </a:solidFill>
              </a:rPr>
              <a:pPr/>
              <a:t>14</a:t>
            </a:fld>
            <a:endParaRPr lang="en-US" sz="1200">
              <a:solidFill>
                <a:schemeClr val="bg2"/>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88066" name="Notes Placeholder 2"/>
          <p:cNvSpPr>
            <a:spLocks noGrp="1"/>
          </p:cNvSpPr>
          <p:nvPr>
            <p:ph type="body" idx="1"/>
          </p:nvPr>
        </p:nvSpPr>
        <p:spPr>
          <a:noFill/>
        </p:spPr>
        <p:txBody>
          <a:bodyPr/>
          <a:lstStyle/>
          <a:p>
            <a:pPr marL="171450" indent="-171450">
              <a:buFontTx/>
              <a:buChar char="•"/>
            </a:pPr>
            <a:r>
              <a:rPr lang="en-US"/>
              <a:t>see what you expect to see</a:t>
            </a:r>
          </a:p>
          <a:p>
            <a:pPr marL="171450" indent="-171450">
              <a:buFontTx/>
              <a:buChar char="•"/>
            </a:pPr>
            <a:r>
              <a:rPr lang="en-US"/>
              <a:t>what you attend to is affected by how the information is framed</a:t>
            </a:r>
          </a:p>
          <a:p>
            <a:pPr marL="171450" indent="-171450">
              <a:buFontTx/>
              <a:buChar char="•"/>
            </a:pPr>
            <a:r>
              <a:rPr lang="en-US"/>
              <a:t>example of way consultant frames case for senior/attending on phone compared with actual story</a:t>
            </a:r>
          </a:p>
        </p:txBody>
      </p:sp>
      <p:sp>
        <p:nvSpPr>
          <p:cNvPr id="88067"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B8259F8E-F46D-364F-AF69-4902A4B79524}" type="slidenum">
              <a:rPr lang="en-US" sz="1200">
                <a:solidFill>
                  <a:schemeClr val="bg2"/>
                </a:solidFill>
              </a:rPr>
              <a:pPr/>
              <a:t>15</a:t>
            </a:fld>
            <a:endParaRPr lang="en-US" sz="1200">
              <a:solidFill>
                <a:schemeClr val="bg2"/>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89090" name="Notes Placeholder 2"/>
          <p:cNvSpPr>
            <a:spLocks noGrp="1"/>
          </p:cNvSpPr>
          <p:nvPr>
            <p:ph type="body" idx="1"/>
          </p:nvPr>
        </p:nvSpPr>
        <p:spPr>
          <a:noFill/>
        </p:spPr>
        <p:txBody>
          <a:bodyPr/>
          <a:lstStyle/>
          <a:p>
            <a:pPr marL="171450" indent="-171450">
              <a:buFontTx/>
              <a:buChar char="•"/>
            </a:pPr>
            <a:r>
              <a:rPr lang="en-US"/>
              <a:t>confirmation bias</a:t>
            </a:r>
          </a:p>
        </p:txBody>
      </p:sp>
      <p:sp>
        <p:nvSpPr>
          <p:cNvPr id="89091"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DF806A14-E97C-2042-BD78-12D497607949}" type="slidenum">
              <a:rPr lang="en-US" sz="1200">
                <a:solidFill>
                  <a:schemeClr val="bg2"/>
                </a:solidFill>
              </a:rPr>
              <a:pPr/>
              <a:t>16</a:t>
            </a:fld>
            <a:endParaRPr lang="en-US" sz="1200">
              <a:solidFill>
                <a:schemeClr val="bg2"/>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78850" name="Notes Placeholder 2"/>
          <p:cNvSpPr>
            <a:spLocks noGrp="1"/>
          </p:cNvSpPr>
          <p:nvPr>
            <p:ph type="body" idx="1"/>
          </p:nvPr>
        </p:nvSpPr>
        <p:spPr>
          <a:noFill/>
        </p:spPr>
        <p:txBody>
          <a:bodyPr/>
          <a:lstStyle/>
          <a:p>
            <a:pPr marL="171450" indent="-171450">
              <a:buFontTx/>
              <a:buChar char="•"/>
            </a:pPr>
            <a:r>
              <a:rPr lang="en-US" dirty="0" smtClean="0"/>
              <a:t>consequences of type 1 v type 2 errors</a:t>
            </a:r>
            <a:endParaRPr lang="en-US" dirty="0"/>
          </a:p>
        </p:txBody>
      </p:sp>
      <p:sp>
        <p:nvSpPr>
          <p:cNvPr id="78851"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DBAE0D72-F287-BD43-B70C-12073A70D661}" type="slidenum">
              <a:rPr lang="en-US" sz="1200">
                <a:solidFill>
                  <a:schemeClr val="bg2"/>
                </a:solidFill>
              </a:rPr>
              <a:pPr/>
              <a:t>17</a:t>
            </a:fld>
            <a:endParaRPr lang="en-US" sz="1200">
              <a:solidFill>
                <a:schemeClr val="bg2"/>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78850" name="Notes Placeholder 2"/>
          <p:cNvSpPr>
            <a:spLocks noGrp="1"/>
          </p:cNvSpPr>
          <p:nvPr>
            <p:ph type="body" idx="1"/>
          </p:nvPr>
        </p:nvSpPr>
        <p:spPr>
          <a:noFill/>
        </p:spPr>
        <p:txBody>
          <a:bodyPr/>
          <a:lstStyle/>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t>errors in execution</a:t>
            </a:r>
            <a:r>
              <a:rPr lang="en-US" baseline="0" dirty="0" smtClean="0"/>
              <a:t> also come in two flavors</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systems errors can be related to a number of factors, including:</a:t>
            </a:r>
            <a:endParaRPr lang="en-US" dirty="0" smtClean="0"/>
          </a:p>
        </p:txBody>
      </p:sp>
      <p:sp>
        <p:nvSpPr>
          <p:cNvPr id="78851"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DBAE0D72-F287-BD43-B70C-12073A70D661}" type="slidenum">
              <a:rPr lang="en-US" sz="1200">
                <a:solidFill>
                  <a:schemeClr val="bg2"/>
                </a:solidFill>
              </a:rPr>
              <a:pPr/>
              <a:t>18</a:t>
            </a:fld>
            <a:endParaRPr lang="en-US" sz="1200">
              <a:solidFill>
                <a:schemeClr val="bg2"/>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78850" name="Notes Placeholder 2"/>
          <p:cNvSpPr>
            <a:spLocks noGrp="1"/>
          </p:cNvSpPr>
          <p:nvPr>
            <p:ph type="body" idx="1"/>
          </p:nvPr>
        </p:nvSpPr>
        <p:spPr>
          <a:noFill/>
        </p:spPr>
        <p:txBody>
          <a:bodyPr/>
          <a:lstStyle/>
          <a:p>
            <a:pPr marL="171450" indent="-171450">
              <a:buFont typeface="Arial"/>
              <a:buChar char="•"/>
            </a:pPr>
            <a:r>
              <a:rPr lang="en-US" baseline="0" dirty="0" smtClean="0"/>
              <a:t>human </a:t>
            </a:r>
            <a:r>
              <a:rPr lang="en-US" baseline="0" dirty="0" smtClean="0"/>
              <a:t>error is where we as providers are the most </a:t>
            </a:r>
            <a:r>
              <a:rPr lang="en-US" baseline="0" dirty="0" smtClean="0"/>
              <a:t>liable</a:t>
            </a:r>
          </a:p>
          <a:p>
            <a:pPr marL="171450" indent="-171450">
              <a:buFont typeface="Arial"/>
              <a:buChar char="•"/>
            </a:pPr>
            <a:r>
              <a:rPr lang="en-US" baseline="0" dirty="0" smtClean="0"/>
              <a:t>it is usually a symptom of deeper trouble rather than the cause of trouble</a:t>
            </a:r>
          </a:p>
          <a:p>
            <a:pPr marL="171450" indent="-171450">
              <a:buFont typeface="Arial"/>
              <a:buChar char="•"/>
            </a:pPr>
            <a:r>
              <a:rPr lang="en-US" baseline="0" dirty="0" smtClean="0"/>
              <a:t>systematically connected to operating environment</a:t>
            </a:r>
            <a:endParaRPr lang="en-US" baseline="0" dirty="0" smtClean="0"/>
          </a:p>
          <a:p>
            <a:pPr marL="171450" indent="-171450">
              <a:buFont typeface="Arial"/>
              <a:buChar char="•"/>
            </a:pPr>
            <a:r>
              <a:rPr lang="en-US" baseline="0" dirty="0" smtClean="0"/>
              <a:t>one of the most common reasons for human error relates to selective perception</a:t>
            </a:r>
            <a:endParaRPr lang="en-US" dirty="0"/>
          </a:p>
        </p:txBody>
      </p:sp>
      <p:sp>
        <p:nvSpPr>
          <p:cNvPr id="78851"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DBAE0D72-F287-BD43-B70C-12073A70D661}" type="slidenum">
              <a:rPr lang="en-US" sz="1200">
                <a:solidFill>
                  <a:schemeClr val="bg2"/>
                </a:solidFill>
              </a:rPr>
              <a:pPr/>
              <a:t>19</a:t>
            </a:fld>
            <a:endParaRPr lang="en-US" sz="1200">
              <a:solidFill>
                <a:schemeClr val="bg2"/>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70658" name="Notes Placeholder 2"/>
          <p:cNvSpPr>
            <a:spLocks noGrp="1"/>
          </p:cNvSpPr>
          <p:nvPr>
            <p:ph type="body" idx="1"/>
          </p:nvPr>
        </p:nvSpPr>
        <p:spPr>
          <a:noFill/>
        </p:spPr>
        <p:txBody>
          <a:bodyPr/>
          <a:lstStyle/>
          <a:p>
            <a:pPr marL="171450" indent="-171450">
              <a:buFontTx/>
              <a:buChar char="•"/>
            </a:pPr>
            <a:r>
              <a:rPr lang="en-US" dirty="0"/>
              <a:t>a</a:t>
            </a:r>
            <a:r>
              <a:rPr lang="en-US" dirty="0" smtClean="0"/>
              <a:t>ttention </a:t>
            </a:r>
            <a:r>
              <a:rPr lang="en-US" dirty="0"/>
              <a:t>is the most valuable resource at your </a:t>
            </a:r>
            <a:r>
              <a:rPr lang="en-US" dirty="0" smtClean="0"/>
              <a:t>disposal</a:t>
            </a:r>
          </a:p>
          <a:p>
            <a:pPr marL="171450" indent="-171450">
              <a:buFontTx/>
              <a:buChar char="•"/>
            </a:pPr>
            <a:r>
              <a:rPr lang="en-US" dirty="0" smtClean="0"/>
              <a:t>when presented</a:t>
            </a:r>
            <a:r>
              <a:rPr lang="en-US" baseline="0" dirty="0" smtClean="0"/>
              <a:t> with new information, the mind has to focus to encode that information for later retrieval</a:t>
            </a:r>
          </a:p>
          <a:p>
            <a:pPr marL="171450" indent="-171450">
              <a:buFontTx/>
              <a:buChar char="•"/>
            </a:pPr>
            <a:r>
              <a:rPr lang="en-US" baseline="0" dirty="0" smtClean="0"/>
              <a:t>distractions that occur during these points of encoding or retrieval can result in human error</a:t>
            </a:r>
          </a:p>
          <a:p>
            <a:pPr marL="628650" lvl="1" indent="-171450">
              <a:buFontTx/>
              <a:buChar char="•"/>
            </a:pPr>
            <a:r>
              <a:rPr lang="en-US" i="1" dirty="0" err="1" smtClean="0"/>
              <a:t>Feil</a:t>
            </a:r>
            <a:r>
              <a:rPr lang="en-US" i="1" dirty="0" smtClean="0"/>
              <a:t> M.</a:t>
            </a:r>
            <a:r>
              <a:rPr lang="en-US" i="1" baseline="0" dirty="0" smtClean="0"/>
              <a:t> et al.  Distractions and their impact on patient safety.  Pennsylvania Patient Safety Advisory.  2013;10(1).</a:t>
            </a:r>
            <a:endParaRPr lang="en-US" i="1" dirty="0"/>
          </a:p>
        </p:txBody>
      </p:sp>
      <p:sp>
        <p:nvSpPr>
          <p:cNvPr id="70659"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020576E6-AB93-7149-8C13-760E988CF721}" type="slidenum">
              <a:rPr lang="en-US" sz="1200">
                <a:solidFill>
                  <a:schemeClr val="bg2"/>
                </a:solidFill>
              </a:rPr>
              <a:pPr/>
              <a:t>2</a:t>
            </a:fld>
            <a:endParaRPr lang="en-US" sz="1200">
              <a:solidFill>
                <a:schemeClr val="bg2"/>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we’re going to play</a:t>
            </a:r>
            <a:r>
              <a:rPr lang="en-US" baseline="0" dirty="0" smtClean="0"/>
              <a:t> a game</a:t>
            </a:r>
            <a:endParaRPr lang="en-US" dirty="0" smtClean="0"/>
          </a:p>
          <a:p>
            <a:pPr marL="171450" indent="-171450">
              <a:buFont typeface="Arial"/>
              <a:buChar char="•"/>
            </a:pPr>
            <a:r>
              <a:rPr lang="en-US" dirty="0" smtClean="0"/>
              <a:t>which</a:t>
            </a:r>
            <a:r>
              <a:rPr lang="en-US" baseline="0" dirty="0" smtClean="0"/>
              <a:t> two are exactly alike</a:t>
            </a:r>
          </a:p>
          <a:p>
            <a:pPr marL="171450" indent="-171450">
              <a:buFont typeface="Arial"/>
              <a:buChar char="•"/>
            </a:pPr>
            <a:r>
              <a:rPr lang="en-US" baseline="0" dirty="0" smtClean="0"/>
              <a:t>you have 10 seconds to look at them</a:t>
            </a:r>
          </a:p>
          <a:p>
            <a:pPr marL="171450" indent="-171450">
              <a:buFont typeface="Arial"/>
              <a:buChar char="•"/>
            </a:pPr>
            <a:r>
              <a:rPr lang="en-US" baseline="0" dirty="0" smtClean="0"/>
              <a:t>(answer is 2 and 4)</a:t>
            </a:r>
          </a:p>
          <a:p>
            <a:pPr marL="171450" indent="-171450">
              <a:buFont typeface="Arial"/>
              <a:buChar char="•"/>
            </a:pPr>
            <a:r>
              <a:rPr lang="en-US" i="1" baseline="0" dirty="0" smtClean="0"/>
              <a:t>alternative is to insert selective attention test video:  https://</a:t>
            </a:r>
            <a:r>
              <a:rPr lang="en-US" i="1" baseline="0" dirty="0" err="1" smtClean="0"/>
              <a:t>www.youtube.com</a:t>
            </a:r>
            <a:r>
              <a:rPr lang="en-US" i="1" baseline="0" dirty="0" smtClean="0"/>
              <a:t>/</a:t>
            </a:r>
            <a:r>
              <a:rPr lang="en-US" i="1" baseline="0" dirty="0" err="1" smtClean="0"/>
              <a:t>watch?v</a:t>
            </a:r>
            <a:r>
              <a:rPr lang="en-US" i="1" baseline="0" dirty="0" smtClean="0"/>
              <a:t>=vJG698U2Mvo</a:t>
            </a:r>
            <a:endParaRPr lang="en-US" i="1" dirty="0"/>
          </a:p>
        </p:txBody>
      </p:sp>
      <p:sp>
        <p:nvSpPr>
          <p:cNvPr id="4" name="Slide Number Placeholder 3"/>
          <p:cNvSpPr>
            <a:spLocks noGrp="1"/>
          </p:cNvSpPr>
          <p:nvPr>
            <p:ph type="sldNum" sz="quarter" idx="10"/>
          </p:nvPr>
        </p:nvSpPr>
        <p:spPr/>
        <p:txBody>
          <a:bodyPr/>
          <a:lstStyle/>
          <a:p>
            <a:fld id="{E180E014-8A0A-B847-A0EB-169208FA7FA4}" type="slidenum">
              <a:rPr lang="en-US" smtClean="0"/>
              <a:t>20</a:t>
            </a:fld>
            <a:endParaRPr lang="en-US"/>
          </a:p>
        </p:txBody>
      </p:sp>
    </p:spTree>
    <p:extLst>
      <p:ext uri="{BB962C8B-B14F-4D97-AF65-F5344CB8AC3E}">
        <p14:creationId xmlns:p14="http://schemas.microsoft.com/office/powerpoint/2010/main" val="10398180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another game – pick</a:t>
            </a:r>
            <a:r>
              <a:rPr lang="en-US" baseline="0" dirty="0" smtClean="0"/>
              <a:t> out all the differences in these two photos</a:t>
            </a:r>
            <a:endParaRPr lang="en-US" dirty="0" smtClean="0"/>
          </a:p>
          <a:p>
            <a:pPr marL="171450" indent="-171450">
              <a:buFont typeface="Arial"/>
              <a:buChar char="•"/>
            </a:pPr>
            <a:r>
              <a:rPr lang="en-US" dirty="0" smtClean="0"/>
              <a:t>(1.  the</a:t>
            </a:r>
            <a:r>
              <a:rPr lang="en-US" baseline="0" dirty="0" smtClean="0"/>
              <a:t> two female team members have swapped hats)</a:t>
            </a:r>
          </a:p>
          <a:p>
            <a:pPr marL="171450" indent="-171450">
              <a:buFont typeface="Arial"/>
              <a:buChar char="•"/>
            </a:pPr>
            <a:r>
              <a:rPr lang="en-US" baseline="0" dirty="0" smtClean="0"/>
              <a:t>(2.  the airway provider has acquired a stethoscope)</a:t>
            </a:r>
          </a:p>
          <a:p>
            <a:pPr marL="171450" indent="-171450">
              <a:buFont typeface="Arial"/>
              <a:buChar char="•"/>
            </a:pPr>
            <a:r>
              <a:rPr lang="en-US" baseline="0" dirty="0" smtClean="0"/>
              <a:t>(3.  the CPR provider has switched with the individual in the background)</a:t>
            </a:r>
          </a:p>
          <a:p>
            <a:pPr marL="171450" indent="-171450">
              <a:buFont typeface="Arial"/>
              <a:buChar char="•"/>
            </a:pPr>
            <a:r>
              <a:rPr lang="en-US" baseline="0" dirty="0" smtClean="0"/>
              <a:t>(4.  the patient has been intubated)</a:t>
            </a:r>
          </a:p>
          <a:p>
            <a:pPr marL="171450" indent="-171450">
              <a:buFont typeface="Arial"/>
              <a:buChar char="•"/>
            </a:pPr>
            <a:r>
              <a:rPr lang="en-US" baseline="0" dirty="0" smtClean="0"/>
              <a:t>(5.  the oxygen has become disconnected)</a:t>
            </a:r>
            <a:endParaRPr lang="en-US" dirty="0"/>
          </a:p>
        </p:txBody>
      </p:sp>
      <p:sp>
        <p:nvSpPr>
          <p:cNvPr id="4" name="Slide Number Placeholder 3"/>
          <p:cNvSpPr>
            <a:spLocks noGrp="1"/>
          </p:cNvSpPr>
          <p:nvPr>
            <p:ph type="sldNum" sz="quarter" idx="10"/>
          </p:nvPr>
        </p:nvSpPr>
        <p:spPr/>
        <p:txBody>
          <a:bodyPr/>
          <a:lstStyle/>
          <a:p>
            <a:fld id="{E180E014-8A0A-B847-A0EB-169208FA7FA4}" type="slidenum">
              <a:rPr lang="en-US" smtClean="0"/>
              <a:t>21</a:t>
            </a:fld>
            <a:endParaRPr lang="en-US"/>
          </a:p>
        </p:txBody>
      </p:sp>
    </p:spTree>
    <p:extLst>
      <p:ext uri="{BB962C8B-B14F-4D97-AF65-F5344CB8AC3E}">
        <p14:creationId xmlns:p14="http://schemas.microsoft.com/office/powerpoint/2010/main" val="29053432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as you may have surmised</a:t>
            </a:r>
            <a:r>
              <a:rPr lang="en-US" baseline="0" dirty="0" smtClean="0"/>
              <a:t> from the reference in the last slide, this was actually part of a study in which volunteers were shown a video of a simulated cardiac arrest which included a series of “change events” designed to elicit perceptual errors </a:t>
            </a:r>
          </a:p>
          <a:p>
            <a:pPr marL="171450" indent="-171450">
              <a:buFont typeface="Arial"/>
              <a:buChar char="•"/>
            </a:pPr>
            <a:r>
              <a:rPr lang="en-US" baseline="0" dirty="0" smtClean="0"/>
              <a:t>found that although expertise was associated with an increased likelihood of detecting an occurrence, even highly significant events were missed by up to 2/3 of the most experienced observers (in this case, oxygen being disconnected)</a:t>
            </a:r>
          </a:p>
          <a:p>
            <a:pPr marL="171450" indent="-171450">
              <a:buFont typeface="Arial"/>
              <a:buChar char="•"/>
            </a:pPr>
            <a:r>
              <a:rPr lang="en-US" baseline="0" dirty="0" smtClean="0"/>
              <a:t>conclude that perceptual errors are universal</a:t>
            </a:r>
          </a:p>
        </p:txBody>
      </p:sp>
      <p:sp>
        <p:nvSpPr>
          <p:cNvPr id="4" name="Slide Number Placeholder 3"/>
          <p:cNvSpPr>
            <a:spLocks noGrp="1"/>
          </p:cNvSpPr>
          <p:nvPr>
            <p:ph type="sldNum" sz="quarter" idx="10"/>
          </p:nvPr>
        </p:nvSpPr>
        <p:spPr/>
        <p:txBody>
          <a:bodyPr/>
          <a:lstStyle/>
          <a:p>
            <a:fld id="{E180E014-8A0A-B847-A0EB-169208FA7FA4}" type="slidenum">
              <a:rPr lang="en-US" smtClean="0"/>
              <a:t>22</a:t>
            </a:fld>
            <a:endParaRPr lang="en-US"/>
          </a:p>
        </p:txBody>
      </p:sp>
    </p:spTree>
    <p:extLst>
      <p:ext uri="{BB962C8B-B14F-4D97-AF65-F5344CB8AC3E}">
        <p14:creationId xmlns:p14="http://schemas.microsoft.com/office/powerpoint/2010/main" val="9330349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80898" name="Notes Placeholder 2"/>
          <p:cNvSpPr>
            <a:spLocks noGrp="1"/>
          </p:cNvSpPr>
          <p:nvPr>
            <p:ph type="body" idx="1"/>
          </p:nvPr>
        </p:nvSpPr>
        <p:spPr>
          <a:noFill/>
        </p:spPr>
        <p:txBody>
          <a:bodyPr/>
          <a:lstStyle/>
          <a:p>
            <a:pPr marL="171450" indent="-171450">
              <a:buFont typeface="Arial"/>
              <a:buChar char="•"/>
            </a:pPr>
            <a:r>
              <a:rPr lang="en-US" dirty="0" smtClean="0"/>
              <a:t>cognitive psychology</a:t>
            </a:r>
            <a:r>
              <a:rPr lang="en-US" baseline="0" dirty="0" smtClean="0"/>
              <a:t> load theory explains that…</a:t>
            </a:r>
            <a:endParaRPr lang="en-US" dirty="0"/>
          </a:p>
        </p:txBody>
      </p:sp>
      <p:sp>
        <p:nvSpPr>
          <p:cNvPr id="80899"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25E346E1-C31A-1046-8986-92D9E1E793F3}" type="slidenum">
              <a:rPr lang="en-US" sz="1200">
                <a:solidFill>
                  <a:schemeClr val="bg2"/>
                </a:solidFill>
              </a:rPr>
              <a:pPr/>
              <a:t>23</a:t>
            </a:fld>
            <a:endParaRPr lang="en-US" sz="1200">
              <a:solidFill>
                <a:schemeClr val="bg2"/>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81922" name="Notes Placeholder 2"/>
          <p:cNvSpPr>
            <a:spLocks noGrp="1"/>
          </p:cNvSpPr>
          <p:nvPr>
            <p:ph type="body" idx="1"/>
          </p:nvPr>
        </p:nvSpPr>
        <p:spPr>
          <a:noFill/>
        </p:spPr>
        <p:txBody>
          <a:bodyPr/>
          <a:lstStyle/>
          <a:p>
            <a:pPr marL="171450" indent="-171450">
              <a:buFont typeface="Arial"/>
              <a:buChar char="•"/>
            </a:pPr>
            <a:endParaRPr lang="en-US" dirty="0"/>
          </a:p>
        </p:txBody>
      </p:sp>
      <p:sp>
        <p:nvSpPr>
          <p:cNvPr id="81923"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D4AE35DE-E3E5-FB48-89BF-1075ECCA2D18}" type="slidenum">
              <a:rPr lang="en-US" sz="1200">
                <a:solidFill>
                  <a:schemeClr val="bg2"/>
                </a:solidFill>
              </a:rPr>
              <a:pPr/>
              <a:t>24</a:t>
            </a:fld>
            <a:endParaRPr lang="en-US" sz="1200">
              <a:solidFill>
                <a:schemeClr val="bg2"/>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82946" name="Notes Placeholder 2"/>
          <p:cNvSpPr>
            <a:spLocks noGrp="1"/>
          </p:cNvSpPr>
          <p:nvPr>
            <p:ph type="body" idx="1"/>
          </p:nvPr>
        </p:nvSpPr>
        <p:spPr>
          <a:noFill/>
        </p:spPr>
        <p:txBody>
          <a:bodyPr/>
          <a:lstStyle/>
          <a:p>
            <a:pPr marL="171450" indent="-171450">
              <a:buFont typeface="Arial"/>
              <a:buChar char="•"/>
            </a:pPr>
            <a:r>
              <a:rPr lang="en-US" dirty="0" smtClean="0"/>
              <a:t>many</a:t>
            </a:r>
            <a:r>
              <a:rPr lang="en-US" baseline="0" dirty="0" smtClean="0"/>
              <a:t> examples of how high perceptual load results in medical errors in the ED</a:t>
            </a:r>
            <a:endParaRPr lang="en-US" dirty="0"/>
          </a:p>
        </p:txBody>
      </p:sp>
      <p:sp>
        <p:nvSpPr>
          <p:cNvPr id="82947"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8B7DD4D2-0ADF-204D-AD47-0AA4ADF75119}" type="slidenum">
              <a:rPr lang="en-US" sz="1200">
                <a:solidFill>
                  <a:schemeClr val="bg2"/>
                </a:solidFill>
              </a:rPr>
              <a:pPr/>
              <a:t>25</a:t>
            </a:fld>
            <a:endParaRPr lang="en-US" sz="1200">
              <a:solidFill>
                <a:schemeClr val="bg2"/>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75778" name="Notes Placeholder 2"/>
          <p:cNvSpPr>
            <a:spLocks noGrp="1"/>
          </p:cNvSpPr>
          <p:nvPr>
            <p:ph type="body" idx="1"/>
          </p:nvPr>
        </p:nvSpPr>
        <p:spPr>
          <a:noFill/>
        </p:spPr>
        <p:txBody>
          <a:bodyPr/>
          <a:lstStyle/>
          <a:p>
            <a:pPr marL="171450" indent="-171450">
              <a:buFontTx/>
              <a:buChar char="•"/>
            </a:pPr>
            <a:r>
              <a:rPr lang="en-US" dirty="0" smtClean="0"/>
              <a:t>From a QA perspective, the answer</a:t>
            </a:r>
            <a:r>
              <a:rPr lang="en-US" baseline="0" dirty="0" smtClean="0"/>
              <a:t> is to </a:t>
            </a:r>
            <a:r>
              <a:rPr lang="en-US" dirty="0" smtClean="0"/>
              <a:t>work </a:t>
            </a:r>
            <a:r>
              <a:rPr lang="en-US" dirty="0"/>
              <a:t>more slowly because </a:t>
            </a:r>
            <a:r>
              <a:rPr lang="en-US" dirty="0" smtClean="0"/>
              <a:t>your attention/focus </a:t>
            </a:r>
            <a:r>
              <a:rPr lang="en-US" dirty="0"/>
              <a:t>is being taxed</a:t>
            </a:r>
          </a:p>
        </p:txBody>
      </p:sp>
      <p:sp>
        <p:nvSpPr>
          <p:cNvPr id="75779"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4D5BD36B-BDE0-BD4D-B6F0-168668995242}" type="slidenum">
              <a:rPr lang="en-US" sz="1200">
                <a:solidFill>
                  <a:schemeClr val="bg2"/>
                </a:solidFill>
              </a:rPr>
              <a:pPr/>
              <a:t>26</a:t>
            </a:fld>
            <a:endParaRPr lang="en-US" sz="1200">
              <a:solidFill>
                <a:schemeClr val="bg2"/>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78850" name="Notes Placeholder 2"/>
          <p:cNvSpPr>
            <a:spLocks noGrp="1"/>
          </p:cNvSpPr>
          <p:nvPr>
            <p:ph type="body" idx="1"/>
          </p:nvPr>
        </p:nvSpPr>
        <p:spPr>
          <a:noFill/>
        </p:spPr>
        <p:txBody>
          <a:bodyPr/>
          <a:lstStyle/>
          <a:p>
            <a:pPr marL="171450" indent="-171450">
              <a:buFont typeface="Arial"/>
              <a:buChar char="•"/>
            </a:pPr>
            <a:r>
              <a:rPr lang="en-US" baseline="0" dirty="0" smtClean="0"/>
              <a:t>judgment errors are commonly influenced by our individual biases</a:t>
            </a:r>
          </a:p>
        </p:txBody>
      </p:sp>
      <p:sp>
        <p:nvSpPr>
          <p:cNvPr id="78851"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DBAE0D72-F287-BD43-B70C-12073A70D661}" type="slidenum">
              <a:rPr lang="en-US" sz="1200">
                <a:solidFill>
                  <a:schemeClr val="bg2"/>
                </a:solidFill>
              </a:rPr>
              <a:pPr/>
              <a:t>27</a:t>
            </a:fld>
            <a:endParaRPr lang="en-US" sz="1200">
              <a:solidFill>
                <a:schemeClr val="bg2"/>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86018" name="Notes Placeholder 2"/>
          <p:cNvSpPr>
            <a:spLocks noGrp="1"/>
          </p:cNvSpPr>
          <p:nvPr>
            <p:ph type="body" idx="1"/>
          </p:nvPr>
        </p:nvSpPr>
        <p:spPr>
          <a:noFill/>
        </p:spPr>
        <p:txBody>
          <a:bodyPr/>
          <a:lstStyle/>
          <a:p>
            <a:pPr marL="171450" indent="-171450">
              <a:buFontTx/>
              <a:buChar char="•"/>
            </a:pPr>
            <a:r>
              <a:rPr lang="en-US" dirty="0" smtClean="0"/>
              <a:t>just to remind everyone of the most</a:t>
            </a:r>
            <a:r>
              <a:rPr lang="en-US" baseline="0" dirty="0" smtClean="0"/>
              <a:t> common biases</a:t>
            </a:r>
            <a:endParaRPr lang="en-US" i="1" dirty="0"/>
          </a:p>
        </p:txBody>
      </p:sp>
      <p:sp>
        <p:nvSpPr>
          <p:cNvPr id="86019"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BD24F569-7089-544A-ACF9-488F085F1E82}" type="slidenum">
              <a:rPr lang="en-US" sz="1200">
                <a:solidFill>
                  <a:schemeClr val="bg2"/>
                </a:solidFill>
              </a:rPr>
              <a:pPr/>
              <a:t>29</a:t>
            </a:fld>
            <a:endParaRPr lang="en-US" sz="1200">
              <a:solidFill>
                <a:schemeClr val="bg2"/>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78850" name="Notes Placeholder 2"/>
          <p:cNvSpPr>
            <a:spLocks noGrp="1"/>
          </p:cNvSpPr>
          <p:nvPr>
            <p:ph type="body" idx="1"/>
          </p:nvPr>
        </p:nvSpPr>
        <p:spPr>
          <a:noFill/>
        </p:spPr>
        <p:txBody>
          <a:bodyPr/>
          <a:lstStyle/>
          <a:p>
            <a:pPr marL="171450" indent="-171450">
              <a:buFont typeface="Arial"/>
              <a:buChar char="•"/>
            </a:pPr>
            <a:r>
              <a:rPr lang="en-US" baseline="0" dirty="0" smtClean="0"/>
              <a:t>what was the error?</a:t>
            </a:r>
          </a:p>
          <a:p>
            <a:pPr marL="171450" indent="-171450">
              <a:buFont typeface="Arial"/>
              <a:buChar char="•"/>
            </a:pPr>
            <a:r>
              <a:rPr lang="en-US" baseline="0" dirty="0" smtClean="0"/>
              <a:t>type I error?  no</a:t>
            </a:r>
          </a:p>
          <a:p>
            <a:pPr marL="171450" indent="-171450">
              <a:buFont typeface="Arial"/>
              <a:buChar char="•"/>
            </a:pPr>
            <a:r>
              <a:rPr lang="en-US" baseline="0" dirty="0" smtClean="0"/>
              <a:t>type II error?  yes – didn’t recognize the importance of the abnormality</a:t>
            </a:r>
          </a:p>
          <a:p>
            <a:pPr marL="171450" indent="-171450">
              <a:buFont typeface="Arial"/>
              <a:buChar char="•"/>
            </a:pPr>
            <a:r>
              <a:rPr lang="en-US" baseline="0" dirty="0" smtClean="0"/>
              <a:t>bias:  reactance</a:t>
            </a:r>
          </a:p>
          <a:p>
            <a:pPr marL="171450" indent="-171450">
              <a:buFont typeface="Arial"/>
              <a:buChar char="•"/>
            </a:pPr>
            <a:r>
              <a:rPr lang="en-US" baseline="0" dirty="0" smtClean="0"/>
              <a:t>was there any human error?</a:t>
            </a:r>
          </a:p>
          <a:p>
            <a:pPr marL="628650" lvl="1" indent="-171450">
              <a:buFont typeface="Arial"/>
              <a:buChar char="•"/>
            </a:pPr>
            <a:r>
              <a:rPr lang="en-US" baseline="0" dirty="0" smtClean="0"/>
              <a:t>possibly – could have been a high volume shift and didn’t notice the abnormal value</a:t>
            </a:r>
          </a:p>
          <a:p>
            <a:pPr marL="171450" lvl="0" indent="-171450">
              <a:buFont typeface="Arial"/>
              <a:buChar char="•"/>
            </a:pPr>
            <a:r>
              <a:rPr lang="en-US" baseline="0" dirty="0" smtClean="0"/>
              <a:t>was there any systems error?</a:t>
            </a:r>
          </a:p>
          <a:p>
            <a:pPr marL="628650" lvl="1" indent="-171450">
              <a:buFont typeface="Arial"/>
              <a:buChar char="•"/>
            </a:pPr>
            <a:r>
              <a:rPr lang="en-US" baseline="0" dirty="0" smtClean="0"/>
              <a:t>possibly – is </a:t>
            </a:r>
            <a:r>
              <a:rPr lang="en-US" baseline="0" dirty="0" err="1" smtClean="0"/>
              <a:t>bandemia</a:t>
            </a:r>
            <a:r>
              <a:rPr lang="en-US" baseline="0" dirty="0" smtClean="0"/>
              <a:t> considered a critical value that lab should call to report?</a:t>
            </a:r>
          </a:p>
        </p:txBody>
      </p:sp>
      <p:sp>
        <p:nvSpPr>
          <p:cNvPr id="78851"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DBAE0D72-F287-BD43-B70C-12073A70D661}" type="slidenum">
              <a:rPr lang="en-US" sz="1200">
                <a:solidFill>
                  <a:schemeClr val="bg2"/>
                </a:solidFill>
              </a:rPr>
              <a:pPr/>
              <a:t>30</a:t>
            </a:fld>
            <a:endParaRPr lang="en-US" sz="1200">
              <a:solidFill>
                <a:schemeClr val="bg2"/>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72706" name="Notes Placeholder 2"/>
          <p:cNvSpPr>
            <a:spLocks noGrp="1"/>
          </p:cNvSpPr>
          <p:nvPr>
            <p:ph type="body" idx="1"/>
          </p:nvPr>
        </p:nvSpPr>
        <p:spPr>
          <a:noFill/>
        </p:spPr>
        <p:txBody>
          <a:bodyPr/>
          <a:lstStyle/>
          <a:p>
            <a:pPr marL="171450" indent="-171450">
              <a:buFontTx/>
              <a:buChar char="•"/>
            </a:pPr>
            <a:r>
              <a:rPr lang="en-US" dirty="0"/>
              <a:t>t</a:t>
            </a:r>
            <a:r>
              <a:rPr lang="en-US" dirty="0" smtClean="0"/>
              <a:t>here </a:t>
            </a:r>
            <a:r>
              <a:rPr lang="en-US" dirty="0"/>
              <a:t>is a </a:t>
            </a:r>
            <a:r>
              <a:rPr lang="en-US" dirty="0" smtClean="0"/>
              <a:t>misconception</a:t>
            </a:r>
            <a:r>
              <a:rPr lang="en-US" baseline="0" dirty="0" smtClean="0"/>
              <a:t> </a:t>
            </a:r>
            <a:r>
              <a:rPr lang="en-US" dirty="0" smtClean="0"/>
              <a:t>around </a:t>
            </a:r>
            <a:r>
              <a:rPr lang="en-US" dirty="0"/>
              <a:t>quality case review that it </a:t>
            </a:r>
            <a:r>
              <a:rPr lang="en-US" dirty="0" smtClean="0"/>
              <a:t>serves</a:t>
            </a:r>
            <a:r>
              <a:rPr lang="en-US" baseline="0" dirty="0" smtClean="0"/>
              <a:t> a punitive function</a:t>
            </a:r>
            <a:r>
              <a:rPr lang="en-US" dirty="0" smtClean="0"/>
              <a:t>, </a:t>
            </a:r>
            <a:r>
              <a:rPr lang="en-US" dirty="0"/>
              <a:t>but that is not the intention</a:t>
            </a:r>
          </a:p>
        </p:txBody>
      </p:sp>
      <p:sp>
        <p:nvSpPr>
          <p:cNvPr id="72707"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02898AF5-419E-9A4A-BD9B-78FB4E57D4C1}" type="slidenum">
              <a:rPr lang="en-US" sz="1200">
                <a:solidFill>
                  <a:schemeClr val="bg2"/>
                </a:solidFill>
              </a:rPr>
              <a:pPr/>
              <a:t>3</a:t>
            </a:fld>
            <a:endParaRPr lang="en-US" sz="1200">
              <a:solidFill>
                <a:schemeClr val="bg2"/>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86018" name="Notes Placeholder 2"/>
          <p:cNvSpPr>
            <a:spLocks noGrp="1"/>
          </p:cNvSpPr>
          <p:nvPr>
            <p:ph type="body" idx="1"/>
          </p:nvPr>
        </p:nvSpPr>
        <p:spPr>
          <a:noFill/>
        </p:spPr>
        <p:txBody>
          <a:bodyPr/>
          <a:lstStyle/>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just to remind everyone of the most</a:t>
            </a:r>
            <a:r>
              <a:rPr lang="en-US" baseline="0" dirty="0" smtClean="0"/>
              <a:t> common biases</a:t>
            </a:r>
            <a:endParaRPr lang="en-US" i="1" dirty="0" smtClean="0"/>
          </a:p>
          <a:p>
            <a:pPr marL="171450" indent="-171450">
              <a:buFontTx/>
              <a:buChar char="•"/>
            </a:pPr>
            <a:endParaRPr lang="en-US" i="1" dirty="0"/>
          </a:p>
        </p:txBody>
      </p:sp>
      <p:sp>
        <p:nvSpPr>
          <p:cNvPr id="86019"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BD24F569-7089-544A-ACF9-488F085F1E82}" type="slidenum">
              <a:rPr lang="en-US" sz="1200">
                <a:solidFill>
                  <a:schemeClr val="bg2"/>
                </a:solidFill>
              </a:rPr>
              <a:pPr/>
              <a:t>34</a:t>
            </a:fld>
            <a:endParaRPr lang="en-US" sz="1200">
              <a:solidFill>
                <a:schemeClr val="bg2"/>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78850" name="Notes Placeholder 2"/>
          <p:cNvSpPr>
            <a:spLocks noGrp="1"/>
          </p:cNvSpPr>
          <p:nvPr>
            <p:ph type="body" idx="1"/>
          </p:nvPr>
        </p:nvSpPr>
        <p:spPr>
          <a:noFill/>
        </p:spPr>
        <p:txBody>
          <a:bodyPr/>
          <a:lstStyle/>
          <a:p>
            <a:pPr marL="171450" indent="-171450">
              <a:buFont typeface="Arial"/>
              <a:buChar char="•"/>
            </a:pPr>
            <a:r>
              <a:rPr lang="en-US" baseline="0" dirty="0" smtClean="0"/>
              <a:t>what was the error?</a:t>
            </a:r>
          </a:p>
          <a:p>
            <a:pPr marL="171450" indent="-171450">
              <a:buFont typeface="Arial"/>
              <a:buChar char="•"/>
            </a:pPr>
            <a:r>
              <a:rPr lang="en-US" baseline="0" dirty="0" smtClean="0"/>
              <a:t>type I error?  no</a:t>
            </a:r>
          </a:p>
          <a:p>
            <a:pPr marL="171450" indent="-171450">
              <a:buFont typeface="Arial"/>
              <a:buChar char="•"/>
            </a:pPr>
            <a:r>
              <a:rPr lang="en-US" baseline="0" dirty="0" smtClean="0"/>
              <a:t>type II error?  yes -  failure to recognize significance of </a:t>
            </a:r>
            <a:r>
              <a:rPr lang="en-US" baseline="0" dirty="0" err="1" smtClean="0"/>
              <a:t>hyponatremia</a:t>
            </a:r>
            <a:endParaRPr lang="en-US" baseline="0" dirty="0" smtClean="0"/>
          </a:p>
          <a:p>
            <a:pPr marL="171450" indent="-171450">
              <a:buFont typeface="Arial"/>
              <a:buChar char="•"/>
            </a:pPr>
            <a:r>
              <a:rPr lang="en-US" baseline="0" dirty="0" smtClean="0"/>
              <a:t>bias</a:t>
            </a:r>
          </a:p>
          <a:p>
            <a:pPr marL="628650" lvl="1" indent="-171450">
              <a:buFont typeface="Arial"/>
              <a:buChar char="•"/>
            </a:pPr>
            <a:r>
              <a:rPr lang="en-US" baseline="0" dirty="0" smtClean="0"/>
              <a:t>framing – providers were told what to look for before they saw the patient</a:t>
            </a:r>
          </a:p>
          <a:p>
            <a:pPr marL="628650" lvl="1" indent="-171450">
              <a:buFont typeface="Arial"/>
              <a:buChar char="•"/>
            </a:pPr>
            <a:r>
              <a:rPr lang="en-US" baseline="0" dirty="0" smtClean="0"/>
              <a:t>incomplete communication – PMDs actual reason for sending patient was not communicated to providers</a:t>
            </a:r>
          </a:p>
          <a:p>
            <a:pPr marL="171450" lvl="0" indent="-171450">
              <a:buFont typeface="Arial"/>
              <a:buChar char="•"/>
            </a:pPr>
            <a:r>
              <a:rPr lang="en-US" baseline="0" dirty="0" smtClean="0"/>
              <a:t>systems error?  yes – EMR downtime</a:t>
            </a:r>
          </a:p>
          <a:p>
            <a:pPr marL="171450" lvl="0" indent="-171450">
              <a:buFont typeface="Arial"/>
              <a:buChar char="•"/>
            </a:pPr>
            <a:r>
              <a:rPr lang="en-US" baseline="0" dirty="0" smtClean="0"/>
              <a:t>human error?  possibly – if </a:t>
            </a:r>
            <a:r>
              <a:rPr lang="en-US" baseline="0" dirty="0" err="1" smtClean="0"/>
              <a:t>hyponatremia</a:t>
            </a:r>
            <a:r>
              <a:rPr lang="en-US" baseline="0" dirty="0" smtClean="0"/>
              <a:t> wasn’t noticed</a:t>
            </a:r>
          </a:p>
        </p:txBody>
      </p:sp>
      <p:sp>
        <p:nvSpPr>
          <p:cNvPr id="78851"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DBAE0D72-F287-BD43-B70C-12073A70D661}" type="slidenum">
              <a:rPr lang="en-US" sz="1200">
                <a:solidFill>
                  <a:schemeClr val="bg2"/>
                </a:solidFill>
              </a:rPr>
              <a:pPr/>
              <a:t>35</a:t>
            </a:fld>
            <a:endParaRPr lang="en-US" sz="1200">
              <a:solidFill>
                <a:schemeClr val="bg2"/>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93186" name="Notes Placeholder 2"/>
          <p:cNvSpPr>
            <a:spLocks noGrp="1"/>
          </p:cNvSpPr>
          <p:nvPr>
            <p:ph type="body" idx="1"/>
          </p:nvPr>
        </p:nvSpPr>
        <p:spPr>
          <a:noFill/>
        </p:spPr>
        <p:txBody>
          <a:bodyPr/>
          <a:lstStyle/>
          <a:p>
            <a:pPr marL="171450" indent="-171450">
              <a:buFontTx/>
              <a:buChar char="•"/>
            </a:pPr>
            <a:r>
              <a:rPr lang="en-US"/>
              <a:t>this is a cervical ectopic but no one actually used those words</a:t>
            </a:r>
          </a:p>
        </p:txBody>
      </p:sp>
      <p:sp>
        <p:nvSpPr>
          <p:cNvPr id="93187"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CEE25819-A76B-3243-92D4-48D8560097C1}" type="slidenum">
              <a:rPr lang="en-US" sz="1200">
                <a:solidFill>
                  <a:schemeClr val="bg2"/>
                </a:solidFill>
              </a:rPr>
              <a:pPr/>
              <a:t>38</a:t>
            </a:fld>
            <a:endParaRPr lang="en-US" sz="1200">
              <a:solidFill>
                <a:schemeClr val="bg2"/>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example of a fishbone diagram depicting</a:t>
            </a:r>
            <a:r>
              <a:rPr lang="en-US" baseline="0" dirty="0" smtClean="0"/>
              <a:t> timeline which is typically constructed after chart review and provider interviews</a:t>
            </a:r>
            <a:endParaRPr lang="en-US" dirty="0"/>
          </a:p>
        </p:txBody>
      </p:sp>
      <p:sp>
        <p:nvSpPr>
          <p:cNvPr id="4" name="Slide Number Placeholder 3"/>
          <p:cNvSpPr>
            <a:spLocks noGrp="1"/>
          </p:cNvSpPr>
          <p:nvPr>
            <p:ph type="sldNum" sz="quarter" idx="10"/>
          </p:nvPr>
        </p:nvSpPr>
        <p:spPr/>
        <p:txBody>
          <a:bodyPr/>
          <a:lstStyle/>
          <a:p>
            <a:fld id="{E180E014-8A0A-B847-A0EB-169208FA7FA4}" type="slidenum">
              <a:rPr lang="en-US" smtClean="0"/>
              <a:t>43</a:t>
            </a:fld>
            <a:endParaRPr lang="en-US"/>
          </a:p>
        </p:txBody>
      </p:sp>
    </p:spTree>
    <p:extLst>
      <p:ext uri="{BB962C8B-B14F-4D97-AF65-F5344CB8AC3E}">
        <p14:creationId xmlns:p14="http://schemas.microsoft.com/office/powerpoint/2010/main" val="16137803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86018" name="Notes Placeholder 2"/>
          <p:cNvSpPr>
            <a:spLocks noGrp="1"/>
          </p:cNvSpPr>
          <p:nvPr>
            <p:ph type="body" idx="1"/>
          </p:nvPr>
        </p:nvSpPr>
        <p:spPr>
          <a:noFill/>
        </p:spPr>
        <p:txBody>
          <a:bodyPr/>
          <a:lstStyle/>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just to remind everyone of the most</a:t>
            </a:r>
            <a:r>
              <a:rPr lang="en-US" baseline="0" dirty="0" smtClean="0"/>
              <a:t> common biases</a:t>
            </a:r>
            <a:endParaRPr lang="en-US" i="1" dirty="0" smtClean="0"/>
          </a:p>
          <a:p>
            <a:pPr marL="171450" indent="-171450">
              <a:buFontTx/>
              <a:buChar char="•"/>
            </a:pPr>
            <a:endParaRPr lang="en-US" i="1" dirty="0"/>
          </a:p>
        </p:txBody>
      </p:sp>
      <p:sp>
        <p:nvSpPr>
          <p:cNvPr id="86019"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BD24F569-7089-544A-ACF9-488F085F1E82}" type="slidenum">
              <a:rPr lang="en-US" sz="1200">
                <a:solidFill>
                  <a:schemeClr val="bg2"/>
                </a:solidFill>
              </a:rPr>
              <a:pPr/>
              <a:t>44</a:t>
            </a:fld>
            <a:endParaRPr lang="en-US" sz="1200">
              <a:solidFill>
                <a:schemeClr val="bg2"/>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78850" name="Notes Placeholder 2"/>
          <p:cNvSpPr>
            <a:spLocks noGrp="1"/>
          </p:cNvSpPr>
          <p:nvPr>
            <p:ph type="body" idx="1"/>
          </p:nvPr>
        </p:nvSpPr>
        <p:spPr>
          <a:noFill/>
        </p:spPr>
        <p:txBody>
          <a:bodyPr/>
          <a:lstStyle/>
          <a:p>
            <a:pPr marL="171450" indent="-171450">
              <a:buFont typeface="Arial"/>
              <a:buChar char="•"/>
            </a:pPr>
            <a:r>
              <a:rPr lang="en-US" baseline="0" dirty="0" smtClean="0"/>
              <a:t>what was the error?</a:t>
            </a:r>
          </a:p>
          <a:p>
            <a:pPr marL="171450" indent="-171450">
              <a:buFont typeface="Arial"/>
              <a:buChar char="•"/>
            </a:pPr>
            <a:r>
              <a:rPr lang="en-US" baseline="0" dirty="0" smtClean="0"/>
              <a:t>type I error?  no</a:t>
            </a:r>
          </a:p>
          <a:p>
            <a:pPr marL="171450" indent="-171450">
              <a:buFont typeface="Arial"/>
              <a:buChar char="•"/>
            </a:pPr>
            <a:r>
              <a:rPr lang="en-US" baseline="0" dirty="0" smtClean="0"/>
              <a:t>type II error?  yes -  failure to recognize significance of cervical pregnancy</a:t>
            </a:r>
          </a:p>
          <a:p>
            <a:pPr marL="171450" indent="-171450">
              <a:buFont typeface="Arial"/>
              <a:buChar char="•"/>
            </a:pPr>
            <a:r>
              <a:rPr lang="en-US" baseline="0" dirty="0" smtClean="0"/>
              <a:t>bias</a:t>
            </a:r>
          </a:p>
          <a:p>
            <a:pPr marL="628650" lvl="1" indent="-171450">
              <a:buFont typeface="Arial"/>
              <a:buChar char="•"/>
            </a:pPr>
            <a:r>
              <a:rPr lang="en-US" baseline="0" dirty="0" smtClean="0"/>
              <a:t>incomplete communication – radiologist did not specifically use the term “ectopic”</a:t>
            </a:r>
          </a:p>
          <a:p>
            <a:pPr marL="628650" lvl="1" indent="-171450">
              <a:buFont typeface="Arial"/>
              <a:buChar char="•"/>
            </a:pPr>
            <a:r>
              <a:rPr lang="en-US" baseline="0" dirty="0" smtClean="0"/>
              <a:t>diagnostic momentum – initial report stated “consistent with spontaneous abortion in progress”</a:t>
            </a:r>
          </a:p>
          <a:p>
            <a:pPr marL="171450" lvl="0" indent="-171450">
              <a:buFont typeface="Arial"/>
              <a:buChar char="•"/>
            </a:pPr>
            <a:r>
              <a:rPr lang="en-US" baseline="0" dirty="0" smtClean="0"/>
              <a:t>systems error?  possibly – no read-back verification system for critical radiology results</a:t>
            </a:r>
          </a:p>
          <a:p>
            <a:pPr marL="171450" lvl="0" indent="-171450">
              <a:buFont typeface="Arial"/>
              <a:buChar char="•"/>
            </a:pPr>
            <a:r>
              <a:rPr lang="en-US" baseline="0" dirty="0" smtClean="0"/>
              <a:t>human error?  no – provider was made aware of the results but didn’t appropriately interpret them</a:t>
            </a:r>
          </a:p>
        </p:txBody>
      </p:sp>
      <p:sp>
        <p:nvSpPr>
          <p:cNvPr id="78851"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DBAE0D72-F287-BD43-B70C-12073A70D661}" type="slidenum">
              <a:rPr lang="en-US" sz="1200">
                <a:solidFill>
                  <a:schemeClr val="bg2"/>
                </a:solidFill>
              </a:rPr>
              <a:pPr/>
              <a:t>45</a:t>
            </a:fld>
            <a:endParaRPr lang="en-US" sz="1200">
              <a:solidFill>
                <a:schemeClr val="bg2"/>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next</a:t>
            </a:r>
            <a:r>
              <a:rPr lang="en-US" baseline="0" dirty="0" smtClean="0"/>
              <a:t> step is </a:t>
            </a:r>
            <a:r>
              <a:rPr lang="en-US" dirty="0" smtClean="0"/>
              <a:t>departmental level:</a:t>
            </a:r>
          </a:p>
          <a:p>
            <a:pPr marL="628650" lvl="1" indent="-171450">
              <a:buFontTx/>
              <a:buChar char="•"/>
            </a:pPr>
            <a:r>
              <a:rPr lang="en-US" dirty="0" smtClean="0"/>
              <a:t>quality review </a:t>
            </a:r>
          </a:p>
          <a:p>
            <a:pPr marL="628650" lvl="1" indent="-171450">
              <a:buFontTx/>
              <a:buChar char="•"/>
            </a:pPr>
            <a:r>
              <a:rPr lang="en-US" dirty="0" smtClean="0"/>
              <a:t>standard of care/harm determination</a:t>
            </a:r>
          </a:p>
          <a:p>
            <a:pPr marL="1085850" lvl="2" indent="-171450">
              <a:buFontTx/>
              <a:buChar char="•"/>
            </a:pPr>
            <a:r>
              <a:rPr lang="en-US" dirty="0" smtClean="0"/>
              <a:t>met</a:t>
            </a:r>
          </a:p>
          <a:p>
            <a:pPr marL="1085850" lvl="2" indent="-171450">
              <a:buFontTx/>
              <a:buChar char="•"/>
            </a:pPr>
            <a:r>
              <a:rPr lang="en-US" dirty="0" smtClean="0"/>
              <a:t>met with room for improvement</a:t>
            </a:r>
          </a:p>
          <a:p>
            <a:pPr marL="1085850" lvl="2" indent="-171450">
              <a:buFontTx/>
              <a:buChar char="•"/>
            </a:pPr>
            <a:r>
              <a:rPr lang="en-US" dirty="0" smtClean="0"/>
              <a:t>not met due to systems</a:t>
            </a:r>
          </a:p>
          <a:p>
            <a:pPr marL="1085850" lvl="2" indent="-171450">
              <a:buFontTx/>
              <a:buChar char="•"/>
            </a:pPr>
            <a:r>
              <a:rPr lang="en-US" dirty="0" smtClean="0"/>
              <a:t>not met due to provider</a:t>
            </a:r>
          </a:p>
          <a:p>
            <a:pPr marL="1543050" lvl="3" indent="-171450">
              <a:buFontTx/>
              <a:buChar char="•"/>
            </a:pPr>
            <a:r>
              <a:rPr lang="en-US" dirty="0" smtClean="0"/>
              <a:t>there are other examples of error nomenclature/taxonomy </a:t>
            </a:r>
          </a:p>
          <a:p>
            <a:pPr marL="1543050" lvl="3" indent="-171450">
              <a:buFontTx/>
              <a:buChar char="•"/>
            </a:pPr>
            <a:r>
              <a:rPr lang="en-US" dirty="0" smtClean="0"/>
              <a:t>individual state departments of health will have reporting standards that have to be complied with</a:t>
            </a:r>
          </a:p>
          <a:p>
            <a:pPr marL="628650" lvl="1" indent="-171450">
              <a:buFontTx/>
              <a:buChar char="•"/>
            </a:pPr>
            <a:r>
              <a:rPr lang="en-US" dirty="0" smtClean="0"/>
              <a:t>plan of correction determined (if</a:t>
            </a:r>
            <a:r>
              <a:rPr lang="en-US" baseline="0" dirty="0" smtClean="0"/>
              <a:t> necessary)</a:t>
            </a:r>
          </a:p>
          <a:p>
            <a:pPr marL="171450" lvl="0" indent="-171450">
              <a:buFontTx/>
              <a:buChar char="•"/>
            </a:pPr>
            <a:r>
              <a:rPr lang="en-US" baseline="0" dirty="0" smtClean="0"/>
              <a:t>departmental cases reviewed by hospital quality</a:t>
            </a:r>
          </a:p>
          <a:p>
            <a:pPr marL="628650" lvl="1" indent="-171450">
              <a:buFontTx/>
              <a:buChar char="•"/>
            </a:pPr>
            <a:r>
              <a:rPr lang="en-US" baseline="0" dirty="0" smtClean="0"/>
              <a:t>hospital quality determines if case goes to RCA</a:t>
            </a:r>
          </a:p>
          <a:p>
            <a:pPr marL="457200" lvl="1" indent="0">
              <a:buFontTx/>
              <a:buNone/>
            </a:pPr>
            <a:endParaRPr lang="en-US" dirty="0" smtClean="0"/>
          </a:p>
          <a:p>
            <a:endParaRPr lang="en-US" dirty="0"/>
          </a:p>
        </p:txBody>
      </p:sp>
      <p:sp>
        <p:nvSpPr>
          <p:cNvPr id="4" name="Slide Number Placeholder 3"/>
          <p:cNvSpPr>
            <a:spLocks noGrp="1"/>
          </p:cNvSpPr>
          <p:nvPr>
            <p:ph type="sldNum" sz="quarter" idx="10"/>
          </p:nvPr>
        </p:nvSpPr>
        <p:spPr/>
        <p:txBody>
          <a:bodyPr/>
          <a:lstStyle/>
          <a:p>
            <a:fld id="{E180E014-8A0A-B847-A0EB-169208FA7FA4}" type="slidenum">
              <a:rPr lang="en-US" smtClean="0"/>
              <a:t>46</a:t>
            </a:fld>
            <a:endParaRPr lang="en-US"/>
          </a:p>
        </p:txBody>
      </p:sp>
    </p:spTree>
    <p:extLst>
      <p:ext uri="{BB962C8B-B14F-4D97-AF65-F5344CB8AC3E}">
        <p14:creationId xmlns:p14="http://schemas.microsoft.com/office/powerpoint/2010/main" val="3178100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73730" name="Notes Placeholder 2"/>
          <p:cNvSpPr>
            <a:spLocks noGrp="1"/>
          </p:cNvSpPr>
          <p:nvPr>
            <p:ph type="body" idx="1"/>
          </p:nvPr>
        </p:nvSpPr>
        <p:spPr>
          <a:noFill/>
        </p:spPr>
        <p:txBody>
          <a:bodyPr/>
          <a:lstStyle/>
          <a:p>
            <a:pPr marL="171450" indent="-171450">
              <a:buFontTx/>
              <a:buChar char="•"/>
            </a:pPr>
            <a:r>
              <a:rPr lang="en-US" dirty="0"/>
              <a:t>i</a:t>
            </a:r>
            <a:r>
              <a:rPr lang="en-US" dirty="0" smtClean="0"/>
              <a:t>ntended </a:t>
            </a:r>
            <a:r>
              <a:rPr lang="en-US" dirty="0"/>
              <a:t>to be something closer to group therapy</a:t>
            </a:r>
          </a:p>
          <a:p>
            <a:pPr marL="171450" indent="-171450">
              <a:buFontTx/>
              <a:buChar char="•"/>
            </a:pPr>
            <a:r>
              <a:rPr lang="en-US" dirty="0"/>
              <a:t>g</a:t>
            </a:r>
            <a:r>
              <a:rPr lang="en-US" dirty="0" smtClean="0"/>
              <a:t>oal </a:t>
            </a:r>
            <a:r>
              <a:rPr lang="en-US" dirty="0"/>
              <a:t>is fact </a:t>
            </a:r>
            <a:r>
              <a:rPr lang="en-US" dirty="0" smtClean="0"/>
              <a:t>finding</a:t>
            </a:r>
          </a:p>
          <a:p>
            <a:pPr marL="171450" indent="-171450">
              <a:buFontTx/>
              <a:buChar char="•"/>
            </a:pPr>
            <a:r>
              <a:rPr lang="en-US" dirty="0" smtClean="0"/>
              <a:t>identification of systems or</a:t>
            </a:r>
            <a:r>
              <a:rPr lang="en-US" baseline="0" dirty="0" smtClean="0"/>
              <a:t> processes that contributed to the error</a:t>
            </a:r>
          </a:p>
          <a:p>
            <a:pPr marL="171450" indent="-171450">
              <a:buFontTx/>
              <a:buChar char="•"/>
            </a:pPr>
            <a:r>
              <a:rPr lang="en-US" baseline="0" dirty="0" smtClean="0"/>
              <a:t>should be non-judgmental nor assign individual blame</a:t>
            </a:r>
            <a:endParaRPr lang="en-US" dirty="0"/>
          </a:p>
        </p:txBody>
      </p:sp>
      <p:sp>
        <p:nvSpPr>
          <p:cNvPr id="73731"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A074B8B9-8880-D944-A455-5D715150DF35}" type="slidenum">
              <a:rPr lang="en-US" sz="1200">
                <a:solidFill>
                  <a:schemeClr val="bg2"/>
                </a:solidFill>
              </a:rPr>
              <a:pPr/>
              <a:t>4</a:t>
            </a:fld>
            <a:endParaRPr lang="en-US" sz="1200">
              <a:solidFill>
                <a:schemeClr val="bg2"/>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QA process begins when a concern is brought to the attention of</a:t>
            </a:r>
            <a:r>
              <a:rPr lang="en-US" baseline="0" dirty="0" smtClean="0"/>
              <a:t> the ED</a:t>
            </a:r>
            <a:endParaRPr lang="en-US" dirty="0" smtClean="0"/>
          </a:p>
          <a:p>
            <a:pPr marL="171450" indent="-171450">
              <a:buFontTx/>
              <a:buChar char="•"/>
            </a:pPr>
            <a:r>
              <a:rPr lang="en-US" dirty="0" smtClean="0"/>
              <a:t>concern is screened by</a:t>
            </a:r>
            <a:r>
              <a:rPr lang="en-US" baseline="0" dirty="0" smtClean="0"/>
              <a:t> a member of the quality team</a:t>
            </a:r>
            <a:r>
              <a:rPr lang="en-US" dirty="0" smtClean="0"/>
              <a:t> </a:t>
            </a:r>
          </a:p>
          <a:p>
            <a:pPr marL="628650" lvl="1" indent="-171450">
              <a:buFontTx/>
              <a:buChar char="•"/>
            </a:pPr>
            <a:r>
              <a:rPr lang="en-US" dirty="0" smtClean="0"/>
              <a:t>can be done briefly and dismissed if no merit -or-</a:t>
            </a:r>
          </a:p>
          <a:p>
            <a:pPr marL="628650" lvl="1" indent="-171450">
              <a:buFontTx/>
              <a:buChar char="•"/>
            </a:pPr>
            <a:r>
              <a:rPr lang="en-US" dirty="0" smtClean="0"/>
              <a:t>in-depth (full review) can be performed,</a:t>
            </a:r>
            <a:r>
              <a:rPr lang="en-US" baseline="0" dirty="0" smtClean="0"/>
              <a:t> which involves chart review, provider interviews, creation of a timeline and identification of discrete issues</a:t>
            </a:r>
            <a:endParaRPr lang="en-US" dirty="0" smtClean="0"/>
          </a:p>
          <a:p>
            <a:pPr marL="171450" indent="-171450">
              <a:buFontTx/>
              <a:buChar char="•"/>
            </a:pPr>
            <a:r>
              <a:rPr lang="en-US" dirty="0" smtClean="0"/>
              <a:t>if full review is</a:t>
            </a:r>
            <a:r>
              <a:rPr lang="en-US" baseline="0" dirty="0" smtClean="0"/>
              <a:t> performed, there are two broad possible sources of error</a:t>
            </a:r>
            <a:endParaRPr lang="en-US" dirty="0" smtClean="0"/>
          </a:p>
          <a:p>
            <a:pPr marL="628650" lvl="1" indent="-171450">
              <a:buFontTx/>
              <a:buChar char="•"/>
            </a:pPr>
            <a:r>
              <a:rPr lang="en-US" dirty="0" smtClean="0"/>
              <a:t>error in judgment – type 1 or type 2 which</a:t>
            </a:r>
            <a:r>
              <a:rPr lang="en-US" baseline="0" dirty="0" smtClean="0"/>
              <a:t> we will also discuss later </a:t>
            </a:r>
            <a:r>
              <a:rPr lang="en-US" dirty="0" smtClean="0"/>
              <a:t>– doesn’t necessarily mean anything was done wrong</a:t>
            </a:r>
          </a:p>
          <a:p>
            <a:pPr marL="628650" lvl="1" indent="-171450">
              <a:buFontTx/>
              <a:buChar char="•"/>
            </a:pPr>
            <a:r>
              <a:rPr lang="en-US" dirty="0" smtClean="0"/>
              <a:t>error in execution</a:t>
            </a:r>
          </a:p>
          <a:p>
            <a:pPr marL="1085850" lvl="2" indent="-171450">
              <a:buFontTx/>
              <a:buChar char="•"/>
            </a:pPr>
            <a:r>
              <a:rPr lang="en-US" dirty="0" smtClean="0"/>
              <a:t>human error </a:t>
            </a:r>
          </a:p>
          <a:p>
            <a:pPr marL="1543050" lvl="3" indent="-171450">
              <a:buFontTx/>
              <a:buChar char="•"/>
            </a:pPr>
            <a:r>
              <a:rPr lang="en-US" dirty="0" smtClean="0"/>
              <a:t>know what has to be done and intend to do it but don’t for some reason, in other words, you</a:t>
            </a:r>
            <a:r>
              <a:rPr lang="en-US" baseline="0" dirty="0" smtClean="0"/>
              <a:t> make a mistake</a:t>
            </a:r>
            <a:endParaRPr lang="en-US" dirty="0" smtClean="0"/>
          </a:p>
          <a:p>
            <a:pPr marL="1543050" lvl="3" indent="-171450">
              <a:buFontTx/>
              <a:buChar char="•"/>
            </a:pPr>
            <a:r>
              <a:rPr lang="en-US" dirty="0" smtClean="0"/>
              <a:t>example:  incorrect orders</a:t>
            </a:r>
          </a:p>
          <a:p>
            <a:pPr marL="1085850" lvl="2" indent="-171450">
              <a:buFontTx/>
              <a:buChar char="•"/>
            </a:pPr>
            <a:r>
              <a:rPr lang="en-US" dirty="0" smtClean="0"/>
              <a:t>systems error</a:t>
            </a:r>
          </a:p>
          <a:p>
            <a:pPr marL="1543050" lvl="3" indent="-171450">
              <a:buFontTx/>
              <a:buChar char="•"/>
            </a:pPr>
            <a:r>
              <a:rPr lang="en-US" dirty="0" smtClean="0"/>
              <a:t>system that exists but fails</a:t>
            </a:r>
          </a:p>
          <a:p>
            <a:pPr marL="1543050" lvl="3" indent="-171450">
              <a:buFontTx/>
              <a:buChar char="•"/>
            </a:pPr>
            <a:r>
              <a:rPr lang="en-US" dirty="0" smtClean="0"/>
              <a:t>example:  page failing to transmit to consultant which delays care</a:t>
            </a:r>
          </a:p>
          <a:p>
            <a:pPr marL="628650" lvl="1" indent="-171450">
              <a:buFontTx/>
              <a:buChar char="•"/>
            </a:pPr>
            <a:r>
              <a:rPr lang="en-US" dirty="0" smtClean="0"/>
              <a:t>there is some overlap between systems and human errors</a:t>
            </a:r>
          </a:p>
          <a:p>
            <a:pPr marL="1085850" lvl="2" indent="-171450">
              <a:buFontTx/>
              <a:buChar char="•"/>
            </a:pPr>
            <a:r>
              <a:rPr lang="en-US" dirty="0" smtClean="0"/>
              <a:t>if human error occurred because system wasn’t in place, then it can sometimes be considered systems error to take burden off of individual</a:t>
            </a:r>
          </a:p>
          <a:p>
            <a:pPr marL="1085850" lvl="2" indent="-171450">
              <a:buFontTx/>
              <a:buChar char="•"/>
            </a:pPr>
            <a:r>
              <a:rPr lang="en-US" dirty="0" smtClean="0"/>
              <a:t>good organizations recognize human</a:t>
            </a:r>
            <a:r>
              <a:rPr lang="en-US" baseline="0" dirty="0" smtClean="0"/>
              <a:t> error component and safeguard against it</a:t>
            </a:r>
            <a:endParaRPr lang="en-US" dirty="0" smtClean="0"/>
          </a:p>
          <a:p>
            <a:pPr marL="171450" indent="-171450">
              <a:buFontTx/>
              <a:buChar char="•"/>
            </a:pPr>
            <a:r>
              <a:rPr lang="en-US" dirty="0" smtClean="0"/>
              <a:t>susceptibility to cognitive errors influence whether errors in judgment occur – we will also talk about this later</a:t>
            </a:r>
          </a:p>
          <a:p>
            <a:pPr marL="171450" indent="-171450">
              <a:buFontTx/>
              <a:buChar char="•"/>
            </a:pPr>
            <a:r>
              <a:rPr lang="en-US" dirty="0" smtClean="0"/>
              <a:t>departmental level</a:t>
            </a:r>
          </a:p>
          <a:p>
            <a:pPr marL="628650" lvl="1" indent="-171450">
              <a:buFontTx/>
              <a:buChar char="•"/>
            </a:pPr>
            <a:r>
              <a:rPr lang="en-US" dirty="0" smtClean="0"/>
              <a:t>quality review</a:t>
            </a:r>
          </a:p>
          <a:p>
            <a:pPr marL="628650" lvl="1" indent="-171450">
              <a:buFontTx/>
              <a:buChar char="•"/>
            </a:pPr>
            <a:r>
              <a:rPr lang="en-US" dirty="0" smtClean="0"/>
              <a:t>standard of care/harm determination</a:t>
            </a:r>
          </a:p>
          <a:p>
            <a:pPr marL="1085850" lvl="2" indent="-171450">
              <a:buFontTx/>
              <a:buChar char="•"/>
            </a:pPr>
            <a:r>
              <a:rPr lang="en-US" dirty="0" smtClean="0"/>
              <a:t>met</a:t>
            </a:r>
          </a:p>
          <a:p>
            <a:pPr marL="1085850" lvl="2" indent="-171450">
              <a:buFontTx/>
              <a:buChar char="•"/>
            </a:pPr>
            <a:r>
              <a:rPr lang="en-US" dirty="0" smtClean="0"/>
              <a:t>met with room for improvement</a:t>
            </a:r>
          </a:p>
          <a:p>
            <a:pPr marL="1085850" lvl="2" indent="-171450">
              <a:buFontTx/>
              <a:buChar char="•"/>
            </a:pPr>
            <a:r>
              <a:rPr lang="en-US" dirty="0" smtClean="0"/>
              <a:t>not met due to systems</a:t>
            </a:r>
          </a:p>
          <a:p>
            <a:pPr marL="1085850" lvl="2" indent="-171450">
              <a:buFontTx/>
              <a:buChar char="•"/>
            </a:pPr>
            <a:r>
              <a:rPr lang="en-US" dirty="0" smtClean="0"/>
              <a:t>not met due to provider</a:t>
            </a:r>
          </a:p>
          <a:p>
            <a:pPr marL="628650" lvl="1" indent="-171450">
              <a:buFontTx/>
              <a:buChar char="•"/>
            </a:pPr>
            <a:r>
              <a:rPr lang="en-US" dirty="0" smtClean="0"/>
              <a:t>there are other examples of error nomenclature/taxonomy </a:t>
            </a:r>
          </a:p>
          <a:p>
            <a:pPr marL="628650" lvl="1" indent="-171450">
              <a:buFontTx/>
              <a:buChar char="•"/>
            </a:pPr>
            <a:r>
              <a:rPr lang="en-US" dirty="0" smtClean="0"/>
              <a:t>individual state departments of health will have reporting standards that have to be complied with</a:t>
            </a:r>
          </a:p>
          <a:p>
            <a:endParaRPr lang="en-US" dirty="0"/>
          </a:p>
        </p:txBody>
      </p:sp>
      <p:sp>
        <p:nvSpPr>
          <p:cNvPr id="4" name="Slide Number Placeholder 3"/>
          <p:cNvSpPr>
            <a:spLocks noGrp="1"/>
          </p:cNvSpPr>
          <p:nvPr>
            <p:ph type="sldNum" sz="quarter" idx="10"/>
          </p:nvPr>
        </p:nvSpPr>
        <p:spPr/>
        <p:txBody>
          <a:bodyPr/>
          <a:lstStyle/>
          <a:p>
            <a:fld id="{E180E014-8A0A-B847-A0EB-169208FA7FA4}" type="slidenum">
              <a:rPr lang="en-US" smtClean="0"/>
              <a:t>5</a:t>
            </a:fld>
            <a:endParaRPr lang="en-US"/>
          </a:p>
        </p:txBody>
      </p:sp>
    </p:spTree>
    <p:extLst>
      <p:ext uri="{BB962C8B-B14F-4D97-AF65-F5344CB8AC3E}">
        <p14:creationId xmlns:p14="http://schemas.microsoft.com/office/powerpoint/2010/main" val="3178100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78850" name="Notes Placeholder 2"/>
          <p:cNvSpPr>
            <a:spLocks noGrp="1"/>
          </p:cNvSpPr>
          <p:nvPr>
            <p:ph type="body" idx="1"/>
          </p:nvPr>
        </p:nvSpPr>
        <p:spPr>
          <a:noFill/>
        </p:spPr>
        <p:txBody>
          <a:bodyPr/>
          <a:lstStyle/>
          <a:p>
            <a:pPr marL="171450" indent="-171450">
              <a:buFont typeface="Arial"/>
              <a:buChar char="•"/>
            </a:pPr>
            <a:r>
              <a:rPr lang="en-US" dirty="0" smtClean="0"/>
              <a:t>we’ll star</a:t>
            </a:r>
            <a:r>
              <a:rPr lang="en-US" baseline="0" dirty="0" smtClean="0"/>
              <a:t>t with </a:t>
            </a:r>
            <a:r>
              <a:rPr lang="en-US" dirty="0" smtClean="0"/>
              <a:t>errors </a:t>
            </a:r>
            <a:r>
              <a:rPr lang="en-US" dirty="0" smtClean="0"/>
              <a:t>in </a:t>
            </a:r>
            <a:r>
              <a:rPr lang="en-US" dirty="0" smtClean="0"/>
              <a:t>judgment</a:t>
            </a:r>
            <a:endParaRPr lang="en-US" baseline="0" dirty="0" smtClean="0"/>
          </a:p>
          <a:p>
            <a:pPr marL="171450" indent="-171450">
              <a:buFont typeface="Arial"/>
              <a:buChar char="•"/>
            </a:pPr>
            <a:r>
              <a:rPr lang="en-US" baseline="0" dirty="0" smtClean="0"/>
              <a:t>these are a bit distinct from human error in that with </a:t>
            </a:r>
            <a:r>
              <a:rPr lang="en-US" baseline="0" dirty="0" smtClean="0"/>
              <a:t>human errors, the provider knows what needs to be done but doesn’t do it</a:t>
            </a:r>
          </a:p>
          <a:p>
            <a:pPr marL="171450" indent="-171450">
              <a:buFont typeface="Arial"/>
              <a:buChar char="•"/>
            </a:pPr>
            <a:r>
              <a:rPr lang="en-US" baseline="0" dirty="0" smtClean="0"/>
              <a:t>judgment errors range from basic knowledge deficiencies to the way we tend to respond to patients in predictable ways</a:t>
            </a:r>
          </a:p>
          <a:p>
            <a:pPr marL="171450" indent="-171450">
              <a:buFont typeface="Arial"/>
              <a:buChar char="•"/>
            </a:pPr>
            <a:r>
              <a:rPr lang="en-US" baseline="0" dirty="0" smtClean="0"/>
              <a:t>they come in two categories</a:t>
            </a:r>
          </a:p>
        </p:txBody>
      </p:sp>
      <p:sp>
        <p:nvSpPr>
          <p:cNvPr id="78851"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DBAE0D72-F287-BD43-B70C-12073A70D661}" type="slidenum">
              <a:rPr lang="en-US" sz="1200">
                <a:solidFill>
                  <a:schemeClr val="bg2"/>
                </a:solidFill>
              </a:rPr>
              <a:pPr/>
              <a:t>6</a:t>
            </a:fld>
            <a:endParaRPr lang="en-US" sz="1200">
              <a:solidFill>
                <a:schemeClr val="bg2"/>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i="1" dirty="0" smtClean="0"/>
              <a:t>give example of crying wolf</a:t>
            </a:r>
            <a:endParaRPr lang="en-US" i="1" dirty="0"/>
          </a:p>
        </p:txBody>
      </p:sp>
      <p:sp>
        <p:nvSpPr>
          <p:cNvPr id="4" name="Slide Number Placeholder 3"/>
          <p:cNvSpPr>
            <a:spLocks noGrp="1"/>
          </p:cNvSpPr>
          <p:nvPr>
            <p:ph type="sldNum" sz="quarter" idx="10"/>
          </p:nvPr>
        </p:nvSpPr>
        <p:spPr/>
        <p:txBody>
          <a:bodyPr/>
          <a:lstStyle/>
          <a:p>
            <a:fld id="{E180E014-8A0A-B847-A0EB-169208FA7FA4}" type="slidenum">
              <a:rPr lang="en-US" smtClean="0"/>
              <a:t>7</a:t>
            </a:fld>
            <a:endParaRPr lang="en-US"/>
          </a:p>
        </p:txBody>
      </p:sp>
    </p:spTree>
    <p:extLst>
      <p:ext uri="{BB962C8B-B14F-4D97-AF65-F5344CB8AC3E}">
        <p14:creationId xmlns:p14="http://schemas.microsoft.com/office/powerpoint/2010/main" val="300336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78850" name="Notes Placeholder 2"/>
          <p:cNvSpPr>
            <a:spLocks noGrp="1"/>
          </p:cNvSpPr>
          <p:nvPr>
            <p:ph type="body" idx="1"/>
          </p:nvPr>
        </p:nvSpPr>
        <p:spPr>
          <a:noFill/>
        </p:spPr>
        <p:txBody>
          <a:bodyPr/>
          <a:lstStyle/>
          <a:p>
            <a:pPr marL="171450" indent="-171450">
              <a:buFont typeface="Arial"/>
              <a:buChar char="•"/>
            </a:pPr>
            <a:endParaRPr lang="en-US" baseline="0" dirty="0" smtClean="0"/>
          </a:p>
        </p:txBody>
      </p:sp>
      <p:sp>
        <p:nvSpPr>
          <p:cNvPr id="78851" name="Slide Number Placeholder 3"/>
          <p:cNvSpPr>
            <a:spLocks noGrp="1"/>
          </p:cNvSpPr>
          <p:nvPr>
            <p:ph type="sldNum" sz="quarter" idx="5"/>
          </p:nvPr>
        </p:nvSpPr>
        <p:spPr>
          <a:noFill/>
        </p:spPr>
        <p:txBody>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fld id="{DBAE0D72-F287-BD43-B70C-12073A70D661}" type="slidenum">
              <a:rPr lang="en-US" sz="1200">
                <a:solidFill>
                  <a:schemeClr val="bg2"/>
                </a:solidFill>
              </a:rPr>
              <a:pPr/>
              <a:t>8</a:t>
            </a:fld>
            <a:endParaRPr lang="en-US" sz="1200">
              <a:solidFill>
                <a:schemeClr val="bg2"/>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i="1" dirty="0" smtClean="0"/>
              <a:t>give example of failing</a:t>
            </a:r>
            <a:r>
              <a:rPr lang="en-US" i="1" baseline="0" dirty="0" smtClean="0"/>
              <a:t> to see wolf</a:t>
            </a:r>
            <a:endParaRPr lang="en-US" i="1" dirty="0"/>
          </a:p>
        </p:txBody>
      </p:sp>
      <p:sp>
        <p:nvSpPr>
          <p:cNvPr id="4" name="Slide Number Placeholder 3"/>
          <p:cNvSpPr>
            <a:spLocks noGrp="1"/>
          </p:cNvSpPr>
          <p:nvPr>
            <p:ph type="sldNum" sz="quarter" idx="10"/>
          </p:nvPr>
        </p:nvSpPr>
        <p:spPr/>
        <p:txBody>
          <a:bodyPr/>
          <a:lstStyle/>
          <a:p>
            <a:fld id="{E180E014-8A0A-B847-A0EB-169208FA7FA4}" type="slidenum">
              <a:rPr lang="en-US" smtClean="0"/>
              <a:t>9</a:t>
            </a:fld>
            <a:endParaRPr lang="en-US"/>
          </a:p>
        </p:txBody>
      </p:sp>
    </p:spTree>
    <p:extLst>
      <p:ext uri="{BB962C8B-B14F-4D97-AF65-F5344CB8AC3E}">
        <p14:creationId xmlns:p14="http://schemas.microsoft.com/office/powerpoint/2010/main" val="33644906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3857714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6047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60661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2200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677974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027403"/>
            <a:ext cx="8229600" cy="1143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22725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725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95865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028334"/>
            <a:ext cx="82296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2222399"/>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862161"/>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222399"/>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862161"/>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73927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16067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5527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15544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3341096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emf"/><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3" name="Rectangle 12"/>
          <p:cNvSpPr/>
          <p:nvPr userDrawn="1"/>
        </p:nvSpPr>
        <p:spPr>
          <a:xfrm>
            <a:off x="0" y="0"/>
            <a:ext cx="9144000" cy="89918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125151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2564869"/>
            <a:ext cx="8229600" cy="410497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13"/>
          <a:stretch>
            <a:fillRect/>
          </a:stretch>
        </p:blipFill>
        <p:spPr>
          <a:xfrm>
            <a:off x="106858" y="69981"/>
            <a:ext cx="1041103" cy="792570"/>
          </a:xfrm>
          <a:prstGeom prst="rect">
            <a:avLst/>
          </a:prstGeom>
        </p:spPr>
      </p:pic>
      <p:sp>
        <p:nvSpPr>
          <p:cNvPr id="8" name="TextBox 7"/>
          <p:cNvSpPr txBox="1"/>
          <p:nvPr userDrawn="1"/>
        </p:nvSpPr>
        <p:spPr>
          <a:xfrm>
            <a:off x="1282297" y="201907"/>
            <a:ext cx="1835433" cy="646331"/>
          </a:xfrm>
          <a:prstGeom prst="rect">
            <a:avLst/>
          </a:prstGeom>
          <a:noFill/>
        </p:spPr>
        <p:txBody>
          <a:bodyPr wrap="none" rtlCol="0">
            <a:spAutoFit/>
          </a:bodyPr>
          <a:lstStyle/>
          <a:p>
            <a:r>
              <a:rPr lang="en-US" dirty="0" smtClean="0"/>
              <a:t>CORD </a:t>
            </a:r>
          </a:p>
          <a:p>
            <a:r>
              <a:rPr lang="en-US" dirty="0" smtClean="0"/>
              <a:t>Curricular Toolkit</a:t>
            </a:r>
            <a:endParaRPr lang="en-US" dirty="0"/>
          </a:p>
        </p:txBody>
      </p:sp>
      <p:pic>
        <p:nvPicPr>
          <p:cNvPr id="9" name="Picture 8"/>
          <p:cNvPicPr>
            <a:picLocks noChangeAspect="1"/>
          </p:cNvPicPr>
          <p:nvPr userDrawn="1"/>
        </p:nvPicPr>
        <p:blipFill>
          <a:blip r:embed="rId14"/>
          <a:stretch>
            <a:fillRect/>
          </a:stretch>
        </p:blipFill>
        <p:spPr>
          <a:xfrm>
            <a:off x="8023119" y="-41950"/>
            <a:ext cx="1000898" cy="1000898"/>
          </a:xfrm>
          <a:prstGeom prst="rect">
            <a:avLst/>
          </a:prstGeom>
        </p:spPr>
      </p:pic>
    </p:spTree>
    <p:extLst>
      <p:ext uri="{BB962C8B-B14F-4D97-AF65-F5344CB8AC3E}">
        <p14:creationId xmlns:p14="http://schemas.microsoft.com/office/powerpoint/2010/main" val="4162837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5.wmf"/><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1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1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5.wmf"/><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5.wmf"/><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5.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5.wmf"/><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45.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5.wmf"/><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5.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6.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1"/>
          <p:cNvSpPr>
            <a:spLocks noGrp="1"/>
          </p:cNvSpPr>
          <p:nvPr>
            <p:ph type="ftr" sz="quarter" idx="4294967295"/>
          </p:nvPr>
        </p:nvSpPr>
        <p:spPr>
          <a:xfrm>
            <a:off x="457200" y="6356350"/>
            <a:ext cx="2133600" cy="365125"/>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000">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sz="1600">
                <a:solidFill>
                  <a:schemeClr val="tx1"/>
                </a:solidFill>
                <a:latin typeface="Arial" charset="0"/>
                <a:ea typeface="ＭＳ Ｐゴシック" charset="0"/>
              </a:defRPr>
            </a:lvl3pPr>
            <a:lvl4pPr marL="1600200" indent="-228600">
              <a:defRPr sz="1400">
                <a:solidFill>
                  <a:schemeClr val="tx1"/>
                </a:solidFill>
                <a:latin typeface="Arial" charset="0"/>
                <a:ea typeface="ＭＳ Ｐゴシック" charset="0"/>
              </a:defRPr>
            </a:lvl4pPr>
            <a:lvl5pPr marL="2057400" indent="-228600">
              <a:defRPr sz="1400">
                <a:solidFill>
                  <a:schemeClr val="tx1"/>
                </a:solidFill>
                <a:latin typeface="Arial" charset="0"/>
                <a:ea typeface="ＭＳ Ｐゴシック" charset="0"/>
              </a:defRPr>
            </a:lvl5pPr>
            <a:lvl6pPr marL="2514600" indent="-228600" eaLnBrk="0" hangingPunct="0">
              <a:defRPr sz="1400">
                <a:solidFill>
                  <a:schemeClr val="tx1"/>
                </a:solidFill>
                <a:latin typeface="Arial" charset="0"/>
                <a:ea typeface="ＭＳ Ｐゴシック" charset="0"/>
              </a:defRPr>
            </a:lvl6pPr>
            <a:lvl7pPr marL="2971800" indent="-228600" eaLnBrk="0" hangingPunct="0">
              <a:defRPr sz="1400">
                <a:solidFill>
                  <a:schemeClr val="tx1"/>
                </a:solidFill>
                <a:latin typeface="Arial" charset="0"/>
                <a:ea typeface="ＭＳ Ｐゴシック" charset="0"/>
              </a:defRPr>
            </a:lvl7pPr>
            <a:lvl8pPr marL="3429000" indent="-228600" eaLnBrk="0" hangingPunct="0">
              <a:defRPr sz="1400">
                <a:solidFill>
                  <a:schemeClr val="tx1"/>
                </a:solidFill>
                <a:latin typeface="Arial" charset="0"/>
                <a:ea typeface="ＭＳ Ｐゴシック" charset="0"/>
              </a:defRPr>
            </a:lvl8pPr>
            <a:lvl9pPr marL="3886200" indent="-228600" eaLnBrk="0" hangingPunct="0">
              <a:defRPr sz="1400">
                <a:solidFill>
                  <a:schemeClr val="tx1"/>
                </a:solidFill>
                <a:latin typeface="Arial" charset="0"/>
                <a:ea typeface="ＭＳ Ｐゴシック" charset="0"/>
              </a:defRPr>
            </a:lvl9pPr>
          </a:lstStyle>
          <a:p>
            <a:pPr>
              <a:defRPr/>
            </a:pPr>
            <a:r>
              <a:rPr lang="en-US" sz="1100">
                <a:solidFill>
                  <a:schemeClr val="bg1"/>
                </a:solidFill>
                <a:latin typeface="+mj-lt"/>
              </a:rPr>
              <a:t>Truth cannot exist without error</a:t>
            </a:r>
          </a:p>
        </p:txBody>
      </p:sp>
      <p:sp>
        <p:nvSpPr>
          <p:cNvPr id="4099" name="Title 2"/>
          <p:cNvSpPr>
            <a:spLocks noGrp="1"/>
          </p:cNvSpPr>
          <p:nvPr>
            <p:ph type="ctrTitle"/>
          </p:nvPr>
        </p:nvSpPr>
        <p:spPr/>
        <p:txBody>
          <a:bodyPr>
            <a:normAutofit/>
          </a:bodyPr>
          <a:lstStyle/>
          <a:p>
            <a:pPr eaLnBrk="1" hangingPunct="1">
              <a:defRPr/>
            </a:pPr>
            <a:r>
              <a:rPr lang="en-US" sz="4000" dirty="0">
                <a:cs typeface="+mj-cs"/>
              </a:rPr>
              <a:t>Understanding Error in the Emergency Department </a:t>
            </a:r>
          </a:p>
        </p:txBody>
      </p:sp>
      <p:sp>
        <p:nvSpPr>
          <p:cNvPr id="4100" name="Subtitle 3"/>
          <p:cNvSpPr>
            <a:spLocks noGrp="1"/>
          </p:cNvSpPr>
          <p:nvPr>
            <p:ph type="subTitle" idx="1"/>
          </p:nvPr>
        </p:nvSpPr>
        <p:spPr>
          <a:xfrm>
            <a:off x="455613" y="4128128"/>
            <a:ext cx="8332787" cy="1446213"/>
          </a:xfrm>
        </p:spPr>
        <p:txBody>
          <a:bodyPr>
            <a:noAutofit/>
          </a:bodyPr>
          <a:lstStyle/>
          <a:p>
            <a:pPr marL="0" indent="0" eaLnBrk="1" hangingPunct="1">
              <a:defRPr/>
            </a:pPr>
            <a:r>
              <a:rPr lang="en-US" sz="2800" dirty="0" smtClean="0">
                <a:latin typeface="+mj-lt"/>
                <a:cs typeface="+mn-cs"/>
              </a:rPr>
              <a:t>Slides adapted with permission from:</a:t>
            </a:r>
          </a:p>
          <a:p>
            <a:pPr marL="0" indent="0" eaLnBrk="1" hangingPunct="1">
              <a:defRPr/>
            </a:pPr>
            <a:r>
              <a:rPr lang="en-US" sz="2800" dirty="0" smtClean="0">
                <a:latin typeface="+mj-lt"/>
                <a:cs typeface="+mn-cs"/>
              </a:rPr>
              <a:t>Barbara </a:t>
            </a:r>
            <a:r>
              <a:rPr lang="en-US" sz="2800" dirty="0">
                <a:latin typeface="+mj-lt"/>
                <a:cs typeface="+mn-cs"/>
              </a:rPr>
              <a:t>Lock, MD</a:t>
            </a:r>
          </a:p>
          <a:p>
            <a:pPr marL="0" indent="0" eaLnBrk="1" hangingPunct="1">
              <a:defRPr/>
            </a:pPr>
            <a:r>
              <a:rPr lang="en-US" sz="2800" dirty="0" smtClean="0">
                <a:latin typeface="+mj-lt"/>
                <a:cs typeface="+mn-cs"/>
              </a:rPr>
              <a:t> </a:t>
            </a:r>
            <a:endParaRPr lang="en-US" sz="2800" dirty="0">
              <a:latin typeface="+mj-lt"/>
              <a:cs typeface="+mn-cs"/>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19542" y="1619187"/>
            <a:ext cx="1746679" cy="830997"/>
          </a:xfrm>
          <a:prstGeom prst="rect">
            <a:avLst/>
          </a:prstGeom>
          <a:solidFill>
            <a:srgbClr val="BC004B"/>
          </a:solidFill>
        </p:spPr>
        <p:txBody>
          <a:bodyPr wrap="square" rtlCol="0">
            <a:spAutoFit/>
          </a:bodyPr>
          <a:lstStyle/>
          <a:p>
            <a:pPr algn="ctr"/>
            <a:r>
              <a:rPr lang="en-US" sz="2400" dirty="0" smtClean="0">
                <a:solidFill>
                  <a:schemeClr val="bg1"/>
                </a:solidFill>
              </a:rPr>
              <a:t>Error in</a:t>
            </a:r>
          </a:p>
          <a:p>
            <a:pPr algn="ctr"/>
            <a:r>
              <a:rPr lang="en-US" sz="2400" dirty="0" smtClean="0">
                <a:solidFill>
                  <a:schemeClr val="bg1"/>
                </a:solidFill>
              </a:rPr>
              <a:t>Judgment</a:t>
            </a:r>
            <a:endParaRPr lang="en-US" sz="2400" dirty="0">
              <a:solidFill>
                <a:schemeClr val="bg1"/>
              </a:solidFill>
            </a:endParaRPr>
          </a:p>
        </p:txBody>
      </p:sp>
      <p:sp>
        <p:nvSpPr>
          <p:cNvPr id="3" name="TextBox 2"/>
          <p:cNvSpPr txBox="1"/>
          <p:nvPr/>
        </p:nvSpPr>
        <p:spPr>
          <a:xfrm>
            <a:off x="5602609" y="1619187"/>
            <a:ext cx="1926189" cy="830997"/>
          </a:xfrm>
          <a:prstGeom prst="rect">
            <a:avLst/>
          </a:prstGeom>
          <a:solidFill>
            <a:srgbClr val="BC004B"/>
          </a:solidFill>
        </p:spPr>
        <p:txBody>
          <a:bodyPr wrap="square" rtlCol="0">
            <a:spAutoFit/>
          </a:bodyPr>
          <a:lstStyle/>
          <a:p>
            <a:pPr algn="ctr"/>
            <a:r>
              <a:rPr lang="en-US" sz="2400" dirty="0" smtClean="0">
                <a:solidFill>
                  <a:schemeClr val="bg1"/>
                </a:solidFill>
              </a:rPr>
              <a:t>Error in </a:t>
            </a:r>
          </a:p>
          <a:p>
            <a:pPr algn="ctr"/>
            <a:r>
              <a:rPr lang="en-US" sz="2400" dirty="0" smtClean="0">
                <a:solidFill>
                  <a:schemeClr val="bg1"/>
                </a:solidFill>
              </a:rPr>
              <a:t>Execution</a:t>
            </a:r>
            <a:endParaRPr lang="en-US" sz="2400" dirty="0">
              <a:solidFill>
                <a:schemeClr val="bg1"/>
              </a:solidFill>
            </a:endParaRPr>
          </a:p>
        </p:txBody>
      </p:sp>
      <p:sp>
        <p:nvSpPr>
          <p:cNvPr id="4" name="TextBox 3"/>
          <p:cNvSpPr txBox="1"/>
          <p:nvPr/>
        </p:nvSpPr>
        <p:spPr>
          <a:xfrm>
            <a:off x="2119542" y="2833451"/>
            <a:ext cx="761071" cy="646331"/>
          </a:xfrm>
          <a:prstGeom prst="rect">
            <a:avLst/>
          </a:prstGeom>
          <a:solidFill>
            <a:srgbClr val="063D98"/>
          </a:solidFill>
        </p:spPr>
        <p:txBody>
          <a:bodyPr wrap="none" rtlCol="0">
            <a:spAutoFit/>
          </a:bodyPr>
          <a:lstStyle/>
          <a:p>
            <a:pPr algn="ctr"/>
            <a:r>
              <a:rPr lang="en-US" dirty="0" smtClean="0">
                <a:solidFill>
                  <a:srgbClr val="FFFFFF"/>
                </a:solidFill>
              </a:rPr>
              <a:t>Type I </a:t>
            </a:r>
          </a:p>
          <a:p>
            <a:pPr algn="ctr"/>
            <a:r>
              <a:rPr lang="en-US" dirty="0" smtClean="0">
                <a:solidFill>
                  <a:srgbClr val="FFFFFF"/>
                </a:solidFill>
              </a:rPr>
              <a:t>Error</a:t>
            </a:r>
          </a:p>
        </p:txBody>
      </p:sp>
      <p:sp>
        <p:nvSpPr>
          <p:cNvPr id="5" name="TextBox 4"/>
          <p:cNvSpPr txBox="1"/>
          <p:nvPr/>
        </p:nvSpPr>
        <p:spPr>
          <a:xfrm>
            <a:off x="3073947" y="2833451"/>
            <a:ext cx="824865" cy="646331"/>
          </a:xfrm>
          <a:prstGeom prst="rect">
            <a:avLst/>
          </a:prstGeom>
          <a:solidFill>
            <a:srgbClr val="063D98"/>
          </a:solidFill>
        </p:spPr>
        <p:txBody>
          <a:bodyPr wrap="none" rtlCol="0">
            <a:spAutoFit/>
          </a:bodyPr>
          <a:lstStyle/>
          <a:p>
            <a:pPr algn="ctr"/>
            <a:r>
              <a:rPr lang="en-US" dirty="0" smtClean="0">
                <a:solidFill>
                  <a:srgbClr val="FFFFFF"/>
                </a:solidFill>
              </a:rPr>
              <a:t>Type II </a:t>
            </a:r>
          </a:p>
          <a:p>
            <a:pPr algn="ctr"/>
            <a:r>
              <a:rPr lang="en-US" dirty="0" smtClean="0">
                <a:solidFill>
                  <a:srgbClr val="FFFFFF"/>
                </a:solidFill>
              </a:rPr>
              <a:t>Error</a:t>
            </a:r>
            <a:endParaRPr lang="en-US" dirty="0">
              <a:solidFill>
                <a:srgbClr val="FFFFFF"/>
              </a:solidFill>
            </a:endParaRPr>
          </a:p>
        </p:txBody>
      </p:sp>
      <p:sp>
        <p:nvSpPr>
          <p:cNvPr id="14" name="TextBox 13"/>
          <p:cNvSpPr txBox="1"/>
          <p:nvPr/>
        </p:nvSpPr>
        <p:spPr>
          <a:xfrm>
            <a:off x="5602610" y="2833451"/>
            <a:ext cx="993707" cy="646331"/>
          </a:xfrm>
          <a:prstGeom prst="rect">
            <a:avLst/>
          </a:prstGeom>
          <a:solidFill>
            <a:srgbClr val="063D98"/>
          </a:solidFill>
        </p:spPr>
        <p:txBody>
          <a:bodyPr wrap="none" rtlCol="0">
            <a:spAutoFit/>
          </a:bodyPr>
          <a:lstStyle/>
          <a:p>
            <a:pPr algn="ctr"/>
            <a:r>
              <a:rPr lang="en-US" dirty="0" smtClean="0">
                <a:solidFill>
                  <a:srgbClr val="FFFFFF"/>
                </a:solidFill>
              </a:rPr>
              <a:t>Systems</a:t>
            </a:r>
          </a:p>
          <a:p>
            <a:pPr algn="ctr"/>
            <a:r>
              <a:rPr lang="en-US" dirty="0" smtClean="0">
                <a:solidFill>
                  <a:srgbClr val="FFFFFF"/>
                </a:solidFill>
              </a:rPr>
              <a:t>Error</a:t>
            </a:r>
          </a:p>
        </p:txBody>
      </p:sp>
      <p:sp>
        <p:nvSpPr>
          <p:cNvPr id="15" name="TextBox 14"/>
          <p:cNvSpPr txBox="1"/>
          <p:nvPr/>
        </p:nvSpPr>
        <p:spPr>
          <a:xfrm>
            <a:off x="6642732" y="2833451"/>
            <a:ext cx="886067" cy="646331"/>
          </a:xfrm>
          <a:prstGeom prst="rect">
            <a:avLst/>
          </a:prstGeom>
          <a:solidFill>
            <a:srgbClr val="063D98"/>
          </a:solidFill>
        </p:spPr>
        <p:txBody>
          <a:bodyPr wrap="none" rtlCol="0">
            <a:spAutoFit/>
          </a:bodyPr>
          <a:lstStyle/>
          <a:p>
            <a:pPr algn="ctr"/>
            <a:r>
              <a:rPr lang="en-US" dirty="0" smtClean="0">
                <a:solidFill>
                  <a:srgbClr val="FFFFFF"/>
                </a:solidFill>
              </a:rPr>
              <a:t>Human</a:t>
            </a:r>
          </a:p>
          <a:p>
            <a:pPr algn="ctr"/>
            <a:r>
              <a:rPr lang="en-US" dirty="0" smtClean="0">
                <a:solidFill>
                  <a:srgbClr val="FFFFFF"/>
                </a:solidFill>
              </a:rPr>
              <a:t>Error</a:t>
            </a:r>
            <a:endParaRPr lang="en-US" dirty="0">
              <a:solidFill>
                <a:srgbClr val="FFFFFF"/>
              </a:solidFill>
            </a:endParaRPr>
          </a:p>
        </p:txBody>
      </p:sp>
      <p:cxnSp>
        <p:nvCxnSpPr>
          <p:cNvPr id="7" name="Straight Arrow Connector 6"/>
          <p:cNvCxnSpPr>
            <a:endCxn id="4" idx="0"/>
          </p:cNvCxnSpPr>
          <p:nvPr/>
        </p:nvCxnSpPr>
        <p:spPr>
          <a:xfrm>
            <a:off x="2500078" y="2450184"/>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348918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614871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7075066"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endCxn id="17" idx="0"/>
          </p:cNvCxnSpPr>
          <p:nvPr/>
        </p:nvCxnSpPr>
        <p:spPr>
          <a:xfrm>
            <a:off x="3489090" y="3483642"/>
            <a:ext cx="2"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2951268" y="3993154"/>
            <a:ext cx="1075648"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Failing to </a:t>
            </a:r>
          </a:p>
          <a:p>
            <a:pPr algn="ctr"/>
            <a:r>
              <a:rPr lang="en-US" dirty="0" smtClean="0">
                <a:solidFill>
                  <a:srgbClr val="FFFFFF"/>
                </a:solidFill>
              </a:rPr>
              <a:t>See Wolf</a:t>
            </a:r>
          </a:p>
        </p:txBody>
      </p:sp>
      <p:pic>
        <p:nvPicPr>
          <p:cNvPr id="24" name="Picture 11" descr="C:\Users\Barbara\AppData\Local\Microsoft\Windows\Temporary Internet Files\Content.IE5\PGB5O6YI\MC900390910[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5015" y="4891928"/>
            <a:ext cx="1446213" cy="141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25"/>
          <p:cNvSpPr txBox="1"/>
          <p:nvPr/>
        </p:nvSpPr>
        <p:spPr>
          <a:xfrm>
            <a:off x="2099876" y="3989294"/>
            <a:ext cx="800407"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Crying</a:t>
            </a:r>
          </a:p>
          <a:p>
            <a:pPr algn="ctr"/>
            <a:r>
              <a:rPr lang="en-US" dirty="0" smtClean="0">
                <a:solidFill>
                  <a:srgbClr val="FFFFFF"/>
                </a:solidFill>
              </a:rPr>
              <a:t>Wolf</a:t>
            </a:r>
          </a:p>
        </p:txBody>
      </p:sp>
      <p:cxnSp>
        <p:nvCxnSpPr>
          <p:cNvPr id="27" name="Straight Arrow Connector 26"/>
          <p:cNvCxnSpPr>
            <a:endCxn id="26" idx="0"/>
          </p:cNvCxnSpPr>
          <p:nvPr/>
        </p:nvCxnSpPr>
        <p:spPr>
          <a:xfrm>
            <a:off x="2500078" y="3479782"/>
            <a:ext cx="2"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28" name="Picture 10" descr="C:\Users\Barbara\AppData\Local\Microsoft\Windows\Temporary Internet Files\Content.IE5\NNDB1UKE\MC900000945[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4303" y="4990354"/>
            <a:ext cx="1423084" cy="1165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786467" y="2097235"/>
            <a:ext cx="573181" cy="369332"/>
          </a:xfrm>
          <a:prstGeom prst="rect">
            <a:avLst/>
          </a:prstGeom>
          <a:noFill/>
        </p:spPr>
        <p:txBody>
          <a:bodyPr wrap="none" rtlCol="0">
            <a:spAutoFit/>
          </a:bodyPr>
          <a:lstStyle/>
          <a:p>
            <a:r>
              <a:rPr lang="en-US" dirty="0" smtClean="0"/>
              <a:t>bias</a:t>
            </a:r>
            <a:endParaRPr lang="en-US" dirty="0"/>
          </a:p>
        </p:txBody>
      </p:sp>
      <p:sp>
        <p:nvSpPr>
          <p:cNvPr id="13" name="Curved Left Arrow 12"/>
          <p:cNvSpPr/>
          <p:nvPr/>
        </p:nvSpPr>
        <p:spPr>
          <a:xfrm>
            <a:off x="1404471" y="1619187"/>
            <a:ext cx="695405" cy="836805"/>
          </a:xfrm>
          <a:prstGeom prst="curvedLeftArrow">
            <a:avLst>
              <a:gd name="adj1" fmla="val 7534"/>
              <a:gd name="adj2" fmla="val 50000"/>
              <a:gd name="adj3" fmla="val 16406"/>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55255375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31045" y="3701580"/>
            <a:ext cx="2596537" cy="1477328"/>
          </a:xfrm>
          <a:prstGeom prst="rect">
            <a:avLst/>
          </a:prstGeom>
          <a:noFill/>
          <a:ln w="57150">
            <a:solidFill>
              <a:schemeClr val="accent5">
                <a:lumMod val="50000"/>
              </a:schemeClr>
            </a:solidFill>
          </a:ln>
        </p:spPr>
        <p:txBody>
          <a:bodyPr wrap="square" rtlCol="0">
            <a:spAutoFit/>
          </a:bodyPr>
          <a:lstStyle/>
          <a:p>
            <a:pPr marL="285750" indent="-285750">
              <a:buFont typeface="Arial"/>
              <a:buChar char="•"/>
            </a:pPr>
            <a:r>
              <a:rPr lang="en-US" dirty="0" smtClean="0"/>
              <a:t>Intuitive</a:t>
            </a:r>
          </a:p>
          <a:p>
            <a:pPr marL="285750" indent="-285750">
              <a:buFont typeface="Arial" panose="020B0604020202020204" pitchFamily="34" charset="0"/>
              <a:buChar char="•"/>
            </a:pPr>
            <a:r>
              <a:rPr lang="en-US" dirty="0" smtClean="0"/>
              <a:t>Recognition</a:t>
            </a:r>
          </a:p>
          <a:p>
            <a:pPr marL="285750" indent="-285750">
              <a:buFont typeface="Arial" panose="020B0604020202020204" pitchFamily="34" charset="0"/>
              <a:buChar char="•"/>
            </a:pPr>
            <a:r>
              <a:rPr lang="en-US" dirty="0" smtClean="0"/>
              <a:t>Gestalt</a:t>
            </a:r>
          </a:p>
          <a:p>
            <a:pPr marL="285750" indent="-285750">
              <a:buFont typeface="Arial" panose="020B0604020202020204" pitchFamily="34" charset="0"/>
              <a:buChar char="•"/>
            </a:pPr>
            <a:r>
              <a:rPr lang="en-US" dirty="0" smtClean="0"/>
              <a:t>Heuristics</a:t>
            </a:r>
          </a:p>
          <a:p>
            <a:pPr marL="285750" indent="-285750">
              <a:buFont typeface="Arial" panose="020B0604020202020204" pitchFamily="34" charset="0"/>
              <a:buChar char="•"/>
            </a:pPr>
            <a:endParaRPr lang="en-US" dirty="0"/>
          </a:p>
        </p:txBody>
      </p:sp>
      <p:sp>
        <p:nvSpPr>
          <p:cNvPr id="5" name="Left-Right-Up Arrow 4"/>
          <p:cNvSpPr/>
          <p:nvPr/>
        </p:nvSpPr>
        <p:spPr>
          <a:xfrm rot="10800000">
            <a:off x="956447" y="2262247"/>
            <a:ext cx="7239000" cy="2362200"/>
          </a:xfrm>
          <a:prstGeom prst="leftRightUpArrow">
            <a:avLst/>
          </a:prstGeom>
          <a:solidFill>
            <a:schemeClr val="accent6">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5619348" y="3701580"/>
            <a:ext cx="2576099" cy="1477328"/>
          </a:xfrm>
          <a:prstGeom prst="rect">
            <a:avLst/>
          </a:prstGeom>
          <a:noFill/>
          <a:ln w="57150">
            <a:solidFill>
              <a:srgbClr val="800000"/>
            </a:solidFill>
          </a:ln>
        </p:spPr>
        <p:txBody>
          <a:bodyPr wrap="square" rtlCol="0">
            <a:spAutoFit/>
          </a:bodyPr>
          <a:lstStyle/>
          <a:p>
            <a:pPr marL="285750" indent="-285750">
              <a:buFont typeface="Arial" panose="020B0604020202020204" pitchFamily="34" charset="0"/>
              <a:buChar char="•"/>
            </a:pPr>
            <a:r>
              <a:rPr lang="en-US" dirty="0" smtClean="0"/>
              <a:t>Analytical</a:t>
            </a:r>
          </a:p>
          <a:p>
            <a:pPr marL="285750" indent="-285750">
              <a:buFont typeface="Arial" panose="020B0604020202020204" pitchFamily="34" charset="0"/>
              <a:buChar char="•"/>
            </a:pPr>
            <a:r>
              <a:rPr lang="en-US" dirty="0" smtClean="0"/>
              <a:t>Normative reasoning</a:t>
            </a:r>
          </a:p>
          <a:p>
            <a:pPr marL="285750" indent="-285750">
              <a:buFont typeface="Arial" panose="020B0604020202020204" pitchFamily="34" charset="0"/>
              <a:buChar char="•"/>
            </a:pPr>
            <a:r>
              <a:rPr lang="en-US" dirty="0" smtClean="0"/>
              <a:t>Bayesian</a:t>
            </a:r>
          </a:p>
          <a:p>
            <a:pPr marL="285750" indent="-285750">
              <a:buFont typeface="Arial" panose="020B0604020202020204" pitchFamily="34" charset="0"/>
              <a:buChar char="•"/>
            </a:pPr>
            <a:r>
              <a:rPr lang="en-US" dirty="0" smtClean="0"/>
              <a:t>Exhaustive strategy</a:t>
            </a:r>
          </a:p>
          <a:p>
            <a:pPr marL="285750" indent="-285750">
              <a:buFont typeface="Arial" panose="020B0604020202020204" pitchFamily="34" charset="0"/>
              <a:buChar char="•"/>
            </a:pPr>
            <a:endParaRPr lang="en-US" dirty="0"/>
          </a:p>
        </p:txBody>
      </p:sp>
      <p:sp>
        <p:nvSpPr>
          <p:cNvPr id="7" name="TextBox 6"/>
          <p:cNvSpPr txBox="1"/>
          <p:nvPr/>
        </p:nvSpPr>
        <p:spPr>
          <a:xfrm>
            <a:off x="1574193" y="2600861"/>
            <a:ext cx="1022346" cy="830997"/>
          </a:xfrm>
          <a:prstGeom prst="rect">
            <a:avLst/>
          </a:prstGeom>
          <a:noFill/>
          <a:ln w="57150">
            <a:noFill/>
          </a:ln>
        </p:spPr>
        <p:txBody>
          <a:bodyPr wrap="square" rtlCol="0">
            <a:spAutoFit/>
          </a:bodyPr>
          <a:lstStyle/>
          <a:p>
            <a:r>
              <a:rPr lang="en-US" sz="2400" b="1" dirty="0" smtClean="0"/>
              <a:t>FAST</a:t>
            </a:r>
          </a:p>
          <a:p>
            <a:pPr marL="285750" indent="-285750">
              <a:buFont typeface="Arial" panose="020B0604020202020204" pitchFamily="34" charset="0"/>
              <a:buChar char="•"/>
            </a:pPr>
            <a:endParaRPr lang="en-US" sz="2400" dirty="0"/>
          </a:p>
        </p:txBody>
      </p:sp>
      <p:sp>
        <p:nvSpPr>
          <p:cNvPr id="8" name="TextBox 7"/>
          <p:cNvSpPr txBox="1"/>
          <p:nvPr/>
        </p:nvSpPr>
        <p:spPr>
          <a:xfrm>
            <a:off x="6421877" y="2616541"/>
            <a:ext cx="1271874" cy="830997"/>
          </a:xfrm>
          <a:prstGeom prst="rect">
            <a:avLst/>
          </a:prstGeom>
          <a:noFill/>
          <a:ln w="57150">
            <a:noFill/>
          </a:ln>
        </p:spPr>
        <p:txBody>
          <a:bodyPr wrap="square" rtlCol="0">
            <a:spAutoFit/>
          </a:bodyPr>
          <a:lstStyle/>
          <a:p>
            <a:pPr algn="r"/>
            <a:r>
              <a:rPr lang="en-US" sz="2400" b="1" dirty="0" smtClean="0"/>
              <a:t>SLOW</a:t>
            </a:r>
          </a:p>
          <a:p>
            <a:pPr marL="285750" indent="-285750">
              <a:buFont typeface="Arial" panose="020B0604020202020204" pitchFamily="34" charset="0"/>
              <a:buChar char="•"/>
            </a:pPr>
            <a:endParaRPr lang="en-US" sz="2400" dirty="0"/>
          </a:p>
        </p:txBody>
      </p:sp>
    </p:spTree>
    <p:extLst>
      <p:ext uri="{BB962C8B-B14F-4D97-AF65-F5344CB8AC3E}">
        <p14:creationId xmlns:p14="http://schemas.microsoft.com/office/powerpoint/2010/main" val="4967016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TextBox 4"/>
          <p:cNvSpPr txBox="1">
            <a:spLocks noChangeArrowheads="1"/>
          </p:cNvSpPr>
          <p:nvPr/>
        </p:nvSpPr>
        <p:spPr bwMode="auto">
          <a:xfrm>
            <a:off x="178642" y="1489356"/>
            <a:ext cx="2289175" cy="449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1100" dirty="0">
                <a:latin typeface="+mn-lt"/>
              </a:rPr>
              <a:t>The last illusion</a:t>
            </a:r>
          </a:p>
          <a:p>
            <a:pPr eaLnBrk="1" hangingPunct="1"/>
            <a:r>
              <a:rPr lang="en-US" sz="1100" dirty="0">
                <a:latin typeface="+mn-lt"/>
              </a:rPr>
              <a:t>Illusory correlation</a:t>
            </a:r>
          </a:p>
          <a:p>
            <a:pPr eaLnBrk="1" hangingPunct="1"/>
            <a:r>
              <a:rPr lang="en-US" sz="1100" dirty="0">
                <a:latin typeface="+mn-lt"/>
              </a:rPr>
              <a:t>Clustering illusion</a:t>
            </a:r>
          </a:p>
          <a:p>
            <a:pPr eaLnBrk="1" hangingPunct="1"/>
            <a:r>
              <a:rPr lang="en-US" sz="1100" dirty="0">
                <a:latin typeface="+mn-lt"/>
              </a:rPr>
              <a:t>Gambler’s fallacy</a:t>
            </a:r>
          </a:p>
          <a:p>
            <a:pPr eaLnBrk="1" hangingPunct="1"/>
            <a:r>
              <a:rPr lang="en-US" sz="1100" dirty="0">
                <a:latin typeface="+mn-lt"/>
              </a:rPr>
              <a:t>Hawthorne effect</a:t>
            </a:r>
          </a:p>
          <a:p>
            <a:pPr eaLnBrk="1" hangingPunct="1"/>
            <a:r>
              <a:rPr lang="en-US" sz="1100" dirty="0">
                <a:latin typeface="+mn-lt"/>
              </a:rPr>
              <a:t>Hindsight bias</a:t>
            </a:r>
          </a:p>
          <a:p>
            <a:pPr eaLnBrk="1" hangingPunct="1"/>
            <a:r>
              <a:rPr lang="en-US" sz="1100" dirty="0">
                <a:latin typeface="+mn-lt"/>
              </a:rPr>
              <a:t>Observer-Expectancy effect</a:t>
            </a:r>
          </a:p>
          <a:p>
            <a:pPr eaLnBrk="1" hangingPunct="1"/>
            <a:r>
              <a:rPr lang="en-US" sz="1100" dirty="0">
                <a:latin typeface="+mn-lt"/>
              </a:rPr>
              <a:t>Overconfidence effect</a:t>
            </a:r>
          </a:p>
          <a:p>
            <a:pPr eaLnBrk="1" hangingPunct="1"/>
            <a:r>
              <a:rPr lang="en-US" sz="1100" dirty="0">
                <a:latin typeface="+mn-lt"/>
              </a:rPr>
              <a:t>Disregard of regression toward the mean </a:t>
            </a:r>
          </a:p>
          <a:p>
            <a:pPr eaLnBrk="1" hangingPunct="1"/>
            <a:r>
              <a:rPr lang="en-US" sz="1100" dirty="0">
                <a:latin typeface="+mn-lt"/>
              </a:rPr>
              <a:t>Outcome bias; the tendency to judge a decision based on its eventual outcome instead of based on the quality of the decision at the time it was made.</a:t>
            </a:r>
          </a:p>
          <a:p>
            <a:pPr eaLnBrk="1" hangingPunct="1"/>
            <a:r>
              <a:rPr lang="en-US" sz="1100" dirty="0">
                <a:latin typeface="+mn-lt"/>
              </a:rPr>
              <a:t>Selection bias</a:t>
            </a:r>
          </a:p>
          <a:p>
            <a:pPr eaLnBrk="1" hangingPunct="1"/>
            <a:r>
              <a:rPr lang="en-US" sz="1100" dirty="0">
                <a:latin typeface="+mn-lt"/>
              </a:rPr>
              <a:t>Positive outcome bias</a:t>
            </a:r>
          </a:p>
          <a:p>
            <a:pPr eaLnBrk="1" hangingPunct="1"/>
            <a:r>
              <a:rPr lang="en-US" sz="1100" dirty="0">
                <a:latin typeface="+mn-lt"/>
              </a:rPr>
              <a:t>Need for Closure (Premature Closure)</a:t>
            </a:r>
          </a:p>
          <a:p>
            <a:pPr eaLnBrk="1" hangingPunct="1"/>
            <a:r>
              <a:rPr lang="en-US" sz="1100" dirty="0">
                <a:latin typeface="+mn-lt"/>
              </a:rPr>
              <a:t>Status Quo bias</a:t>
            </a:r>
          </a:p>
          <a:p>
            <a:pPr eaLnBrk="1" hangingPunct="1"/>
            <a:r>
              <a:rPr lang="en-US" sz="1100" dirty="0">
                <a:latin typeface="+mn-lt"/>
              </a:rPr>
              <a:t>Reactance</a:t>
            </a:r>
          </a:p>
          <a:p>
            <a:pPr eaLnBrk="1" hangingPunct="1"/>
            <a:r>
              <a:rPr lang="en-US" sz="1100" dirty="0">
                <a:latin typeface="+mn-lt"/>
              </a:rPr>
              <a:t>Zero risk bias</a:t>
            </a:r>
          </a:p>
          <a:p>
            <a:pPr eaLnBrk="1" hangingPunct="1"/>
            <a:r>
              <a:rPr lang="en-US" sz="1100" dirty="0">
                <a:latin typeface="+mn-lt"/>
              </a:rPr>
              <a:t>Wishful thinking</a:t>
            </a:r>
          </a:p>
          <a:p>
            <a:pPr eaLnBrk="1" hangingPunct="1"/>
            <a:r>
              <a:rPr lang="en-US" sz="1100" dirty="0" err="1">
                <a:latin typeface="+mn-lt"/>
              </a:rPr>
              <a:t>Pseudocertainty</a:t>
            </a:r>
            <a:r>
              <a:rPr lang="en-US" sz="1100" dirty="0">
                <a:latin typeface="+mn-lt"/>
              </a:rPr>
              <a:t> effect</a:t>
            </a:r>
          </a:p>
          <a:p>
            <a:pPr eaLnBrk="1" hangingPunct="1"/>
            <a:r>
              <a:rPr lang="en-US" sz="1100" dirty="0">
                <a:latin typeface="+mn-lt"/>
              </a:rPr>
              <a:t>Restraint bias</a:t>
            </a:r>
          </a:p>
          <a:p>
            <a:pPr eaLnBrk="1" hangingPunct="1"/>
            <a:endParaRPr lang="en-US" sz="1100" dirty="0">
              <a:latin typeface="+mn-lt"/>
            </a:endParaRPr>
          </a:p>
        </p:txBody>
      </p:sp>
      <p:sp>
        <p:nvSpPr>
          <p:cNvPr id="37893" name="TextBox 5"/>
          <p:cNvSpPr txBox="1">
            <a:spLocks noChangeArrowheads="1"/>
          </p:cNvSpPr>
          <p:nvPr/>
        </p:nvSpPr>
        <p:spPr bwMode="auto">
          <a:xfrm>
            <a:off x="2456516" y="1489356"/>
            <a:ext cx="2576513"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1100" dirty="0">
                <a:latin typeface="+mn-lt"/>
              </a:rPr>
              <a:t>Endowment effect/Loss aversion</a:t>
            </a:r>
          </a:p>
          <a:p>
            <a:pPr eaLnBrk="1" hangingPunct="1"/>
            <a:r>
              <a:rPr lang="en-US" sz="1100" dirty="0">
                <a:latin typeface="+mn-lt"/>
              </a:rPr>
              <a:t>Confirmation bias</a:t>
            </a:r>
          </a:p>
          <a:p>
            <a:pPr eaLnBrk="1" hangingPunct="1"/>
            <a:r>
              <a:rPr lang="en-US" sz="1100" dirty="0">
                <a:latin typeface="+mn-lt"/>
              </a:rPr>
              <a:t>Moral credential effect</a:t>
            </a:r>
          </a:p>
          <a:p>
            <a:pPr eaLnBrk="1" hangingPunct="1"/>
            <a:r>
              <a:rPr lang="en-US" sz="1100" dirty="0">
                <a:latin typeface="+mn-lt"/>
              </a:rPr>
              <a:t>Base rate fallacy </a:t>
            </a:r>
          </a:p>
          <a:p>
            <a:pPr eaLnBrk="1" hangingPunct="1"/>
            <a:r>
              <a:rPr lang="en-US" sz="1100" dirty="0">
                <a:latin typeface="+mn-lt"/>
              </a:rPr>
              <a:t>Not Invented Here</a:t>
            </a:r>
          </a:p>
          <a:p>
            <a:pPr eaLnBrk="1" hangingPunct="1"/>
            <a:r>
              <a:rPr lang="en-US" sz="1100" dirty="0" err="1">
                <a:latin typeface="+mn-lt"/>
              </a:rPr>
              <a:t>Semmelweis</a:t>
            </a:r>
            <a:r>
              <a:rPr lang="en-US" sz="1100" dirty="0">
                <a:latin typeface="+mn-lt"/>
              </a:rPr>
              <a:t> reflex</a:t>
            </a:r>
          </a:p>
          <a:p>
            <a:pPr eaLnBrk="1" hangingPunct="1"/>
            <a:r>
              <a:rPr lang="en-US" sz="1100" dirty="0">
                <a:latin typeface="+mn-lt"/>
              </a:rPr>
              <a:t>Bias Blind Spot</a:t>
            </a:r>
          </a:p>
          <a:p>
            <a:pPr eaLnBrk="1" hangingPunct="1"/>
            <a:r>
              <a:rPr lang="en-US" sz="1100" dirty="0">
                <a:latin typeface="+mn-lt"/>
              </a:rPr>
              <a:t>Impact Bias</a:t>
            </a:r>
          </a:p>
          <a:p>
            <a:pPr eaLnBrk="1" hangingPunct="1"/>
            <a:r>
              <a:rPr lang="en-US" sz="1100" dirty="0">
                <a:latin typeface="+mn-lt"/>
              </a:rPr>
              <a:t>Deformation </a:t>
            </a:r>
            <a:r>
              <a:rPr lang="en-US" sz="1100" dirty="0" err="1">
                <a:latin typeface="+mn-lt"/>
              </a:rPr>
              <a:t>Professionelle</a:t>
            </a:r>
            <a:endParaRPr lang="en-US" sz="1100" dirty="0">
              <a:latin typeface="+mn-lt"/>
            </a:endParaRPr>
          </a:p>
          <a:p>
            <a:pPr eaLnBrk="1" hangingPunct="1"/>
            <a:r>
              <a:rPr lang="en-US" sz="1100" dirty="0">
                <a:latin typeface="+mn-lt"/>
              </a:rPr>
              <a:t>Planning Fallacy</a:t>
            </a:r>
          </a:p>
          <a:p>
            <a:pPr eaLnBrk="1" hangingPunct="1"/>
            <a:r>
              <a:rPr lang="en-US" sz="1100" dirty="0">
                <a:latin typeface="+mn-lt"/>
              </a:rPr>
              <a:t>Information bias</a:t>
            </a:r>
          </a:p>
          <a:p>
            <a:pPr eaLnBrk="1" hangingPunct="1"/>
            <a:r>
              <a:rPr lang="en-US" sz="1100" dirty="0">
                <a:latin typeface="+mn-lt"/>
              </a:rPr>
              <a:t>Framing</a:t>
            </a:r>
          </a:p>
          <a:p>
            <a:pPr eaLnBrk="1" hangingPunct="1"/>
            <a:r>
              <a:rPr lang="en-US" sz="1100" dirty="0">
                <a:latin typeface="+mn-lt"/>
              </a:rPr>
              <a:t>Illusion of control </a:t>
            </a:r>
          </a:p>
          <a:p>
            <a:pPr eaLnBrk="1" hangingPunct="1"/>
            <a:r>
              <a:rPr lang="en-US" sz="1100" dirty="0">
                <a:latin typeface="+mn-lt"/>
              </a:rPr>
              <a:t>Normalcy bias </a:t>
            </a:r>
          </a:p>
          <a:p>
            <a:pPr eaLnBrk="1" hangingPunct="1"/>
            <a:r>
              <a:rPr lang="en-US" sz="1100" dirty="0">
                <a:latin typeface="+mn-lt"/>
              </a:rPr>
              <a:t>Consultation paradox: the tendency to value third party consultation as objective, confirming, and without motive.  </a:t>
            </a:r>
          </a:p>
          <a:p>
            <a:pPr eaLnBrk="1" hangingPunct="1"/>
            <a:r>
              <a:rPr lang="en-US" sz="1100" dirty="0">
                <a:latin typeface="+mn-lt"/>
              </a:rPr>
              <a:t>Negativity bias</a:t>
            </a:r>
          </a:p>
          <a:p>
            <a:pPr eaLnBrk="1" hangingPunct="1"/>
            <a:r>
              <a:rPr lang="en-US" sz="1100" dirty="0">
                <a:latin typeface="+mn-lt"/>
              </a:rPr>
              <a:t>Omission bias: the tendency to judge harmful actions as worse or less moral than equally harmful omissions (inactions).</a:t>
            </a:r>
          </a:p>
          <a:p>
            <a:pPr eaLnBrk="1" hangingPunct="1"/>
            <a:endParaRPr lang="en-US" sz="1100" dirty="0">
              <a:latin typeface="+mn-lt"/>
            </a:endParaRPr>
          </a:p>
        </p:txBody>
      </p:sp>
      <p:sp>
        <p:nvSpPr>
          <p:cNvPr id="37894" name="TextBox 6"/>
          <p:cNvSpPr txBox="1">
            <a:spLocks noChangeArrowheads="1"/>
          </p:cNvSpPr>
          <p:nvPr/>
        </p:nvSpPr>
        <p:spPr bwMode="auto">
          <a:xfrm>
            <a:off x="5003147" y="1489356"/>
            <a:ext cx="2676525" cy="3985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1100" dirty="0">
                <a:latin typeface="+mn-lt"/>
              </a:rPr>
              <a:t>Arbitrary inference</a:t>
            </a:r>
          </a:p>
          <a:p>
            <a:pPr eaLnBrk="1" hangingPunct="1"/>
            <a:r>
              <a:rPr lang="en-US" sz="1100" dirty="0">
                <a:latin typeface="+mn-lt"/>
              </a:rPr>
              <a:t>Selective Abstraction</a:t>
            </a:r>
          </a:p>
          <a:p>
            <a:pPr eaLnBrk="1" hangingPunct="1"/>
            <a:r>
              <a:rPr lang="en-US" sz="1100" dirty="0">
                <a:latin typeface="+mn-lt"/>
              </a:rPr>
              <a:t>Overgeneralization</a:t>
            </a:r>
          </a:p>
          <a:p>
            <a:pPr eaLnBrk="1" hangingPunct="1"/>
            <a:r>
              <a:rPr lang="en-US" sz="1100" dirty="0">
                <a:latin typeface="+mn-lt"/>
              </a:rPr>
              <a:t>Magnification (</a:t>
            </a:r>
            <a:r>
              <a:rPr lang="en-US" sz="1100" dirty="0" err="1">
                <a:latin typeface="+mn-lt"/>
              </a:rPr>
              <a:t>Catastrophizing</a:t>
            </a:r>
            <a:r>
              <a:rPr lang="en-US" sz="1100" dirty="0">
                <a:latin typeface="+mn-lt"/>
              </a:rPr>
              <a:t>)</a:t>
            </a:r>
          </a:p>
          <a:p>
            <a:pPr eaLnBrk="1" hangingPunct="1"/>
            <a:r>
              <a:rPr lang="en-US" sz="1100" dirty="0">
                <a:latin typeface="+mn-lt"/>
              </a:rPr>
              <a:t>Personalization</a:t>
            </a:r>
          </a:p>
          <a:p>
            <a:pPr eaLnBrk="1" hangingPunct="1"/>
            <a:r>
              <a:rPr lang="en-US" sz="1100" dirty="0">
                <a:latin typeface="+mn-lt"/>
              </a:rPr>
              <a:t>Absolutistic Dichotomous </a:t>
            </a:r>
            <a:r>
              <a:rPr lang="en-US" sz="1100" dirty="0" smtClean="0">
                <a:latin typeface="+mn-lt"/>
              </a:rPr>
              <a:t>Thinking</a:t>
            </a:r>
          </a:p>
          <a:p>
            <a:pPr eaLnBrk="1" hangingPunct="1"/>
            <a:r>
              <a:rPr lang="en-US" sz="1100" dirty="0" smtClean="0">
                <a:latin typeface="+mn-lt"/>
              </a:rPr>
              <a:t>(</a:t>
            </a:r>
            <a:r>
              <a:rPr lang="en-US" sz="1100" dirty="0">
                <a:latin typeface="+mn-lt"/>
              </a:rPr>
              <a:t>All or Nothing Thinking)</a:t>
            </a:r>
          </a:p>
          <a:p>
            <a:pPr eaLnBrk="1" hangingPunct="1"/>
            <a:r>
              <a:rPr lang="en-US" sz="1100" dirty="0">
                <a:latin typeface="+mn-lt"/>
              </a:rPr>
              <a:t>Mind Reading</a:t>
            </a:r>
          </a:p>
          <a:p>
            <a:pPr eaLnBrk="1" hangingPunct="1"/>
            <a:r>
              <a:rPr lang="en-US" sz="1100" dirty="0">
                <a:latin typeface="+mn-lt"/>
              </a:rPr>
              <a:t>Fortune Telling</a:t>
            </a:r>
          </a:p>
          <a:p>
            <a:pPr eaLnBrk="1" hangingPunct="1"/>
            <a:r>
              <a:rPr lang="en-US" sz="1100" dirty="0">
                <a:latin typeface="+mn-lt"/>
              </a:rPr>
              <a:t>Mental Filter</a:t>
            </a:r>
          </a:p>
          <a:p>
            <a:pPr eaLnBrk="1" hangingPunct="1"/>
            <a:r>
              <a:rPr lang="en-US" sz="1100" dirty="0">
                <a:latin typeface="+mn-lt"/>
              </a:rPr>
              <a:t>Should Statements</a:t>
            </a:r>
          </a:p>
          <a:p>
            <a:pPr eaLnBrk="1" hangingPunct="1"/>
            <a:r>
              <a:rPr lang="en-US" sz="1100" dirty="0">
                <a:latin typeface="+mn-lt"/>
              </a:rPr>
              <a:t>Disqualifying the Positive</a:t>
            </a:r>
          </a:p>
          <a:p>
            <a:pPr eaLnBrk="1" hangingPunct="1"/>
            <a:r>
              <a:rPr lang="en-US" sz="1100" dirty="0">
                <a:latin typeface="+mn-lt"/>
              </a:rPr>
              <a:t>Emotional Reasoning</a:t>
            </a:r>
          </a:p>
          <a:p>
            <a:pPr eaLnBrk="1" hangingPunct="1"/>
            <a:r>
              <a:rPr lang="en-US" sz="1100" dirty="0" smtClean="0">
                <a:latin typeface="+mn-lt"/>
              </a:rPr>
              <a:t>Labeling </a:t>
            </a:r>
            <a:r>
              <a:rPr lang="en-US" sz="1100" dirty="0">
                <a:latin typeface="+mn-lt"/>
              </a:rPr>
              <a:t>and </a:t>
            </a:r>
            <a:r>
              <a:rPr lang="en-US" sz="1100" dirty="0" smtClean="0">
                <a:latin typeface="+mn-lt"/>
              </a:rPr>
              <a:t>Mislabeling</a:t>
            </a:r>
            <a:endParaRPr lang="en-US" sz="1100" dirty="0">
              <a:latin typeface="+mn-lt"/>
            </a:endParaRPr>
          </a:p>
          <a:p>
            <a:pPr eaLnBrk="1" hangingPunct="1"/>
            <a:r>
              <a:rPr lang="en-US" sz="1100" dirty="0">
                <a:latin typeface="+mn-lt"/>
              </a:rPr>
              <a:t>Failure to Perceive Clinical Events</a:t>
            </a:r>
          </a:p>
          <a:p>
            <a:pPr eaLnBrk="1" hangingPunct="1"/>
            <a:r>
              <a:rPr lang="en-US" sz="1100" dirty="0">
                <a:latin typeface="+mn-lt"/>
              </a:rPr>
              <a:t>Cognitive </a:t>
            </a:r>
            <a:r>
              <a:rPr lang="en-US" sz="1100" dirty="0" smtClean="0">
                <a:latin typeface="+mn-lt"/>
              </a:rPr>
              <a:t>Under-specification</a:t>
            </a:r>
            <a:endParaRPr lang="en-US" sz="1100" dirty="0">
              <a:latin typeface="+mn-lt"/>
            </a:endParaRPr>
          </a:p>
          <a:p>
            <a:pPr eaLnBrk="1" hangingPunct="1"/>
            <a:r>
              <a:rPr lang="en-US" sz="1100" dirty="0">
                <a:latin typeface="+mn-lt"/>
              </a:rPr>
              <a:t>Incomplete Communication (which creates a knowledge gap)</a:t>
            </a:r>
          </a:p>
          <a:p>
            <a:pPr eaLnBrk="1" hangingPunct="1"/>
            <a:r>
              <a:rPr lang="en-US" sz="1100" dirty="0">
                <a:latin typeface="+mn-lt"/>
              </a:rPr>
              <a:t>Anchoring</a:t>
            </a:r>
          </a:p>
          <a:p>
            <a:pPr eaLnBrk="1" hangingPunct="1"/>
            <a:r>
              <a:rPr lang="en-US" sz="1100" dirty="0">
                <a:latin typeface="+mn-lt"/>
              </a:rPr>
              <a:t>Availability</a:t>
            </a:r>
          </a:p>
          <a:p>
            <a:pPr eaLnBrk="1" hangingPunct="1"/>
            <a:r>
              <a:rPr lang="en-US" sz="1100" dirty="0">
                <a:latin typeface="+mn-lt"/>
              </a:rPr>
              <a:t>Framing Effect </a:t>
            </a:r>
          </a:p>
          <a:p>
            <a:pPr eaLnBrk="1" hangingPunct="1"/>
            <a:r>
              <a:rPr lang="en-US" sz="1100" dirty="0">
                <a:latin typeface="+mn-lt"/>
              </a:rPr>
              <a:t>Blind </a:t>
            </a:r>
            <a:r>
              <a:rPr lang="en-US" sz="1100" dirty="0" smtClean="0">
                <a:latin typeface="+mn-lt"/>
              </a:rPr>
              <a:t>Obedience</a:t>
            </a:r>
            <a:endParaRPr lang="en-US" sz="1100" dirty="0">
              <a:latin typeface="+mn-lt"/>
            </a:endParaRPr>
          </a:p>
          <a:p>
            <a:pPr eaLnBrk="1" hangingPunct="1"/>
            <a:endParaRPr lang="en-US" sz="1100" dirty="0">
              <a:latin typeface="+mn-lt"/>
            </a:endParaRPr>
          </a:p>
        </p:txBody>
      </p:sp>
      <p:sp>
        <p:nvSpPr>
          <p:cNvPr id="37895" name="TextBox 7"/>
          <p:cNvSpPr txBox="1">
            <a:spLocks noChangeArrowheads="1"/>
          </p:cNvSpPr>
          <p:nvPr/>
        </p:nvSpPr>
        <p:spPr bwMode="auto">
          <a:xfrm>
            <a:off x="7313891" y="1489356"/>
            <a:ext cx="2039284" cy="36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1000" dirty="0"/>
              <a:t>Unpacking</a:t>
            </a:r>
          </a:p>
          <a:p>
            <a:pPr eaLnBrk="1" hangingPunct="1"/>
            <a:r>
              <a:rPr lang="en-US" sz="1000" dirty="0"/>
              <a:t>Confirmation</a:t>
            </a:r>
          </a:p>
          <a:p>
            <a:pPr eaLnBrk="1" hangingPunct="1"/>
            <a:r>
              <a:rPr lang="en-US" sz="1000" dirty="0"/>
              <a:t>Diagnostic Momentum </a:t>
            </a:r>
          </a:p>
          <a:p>
            <a:pPr eaLnBrk="1" hangingPunct="1"/>
            <a:r>
              <a:rPr lang="en-US" sz="1000" dirty="0" err="1"/>
              <a:t>Sterotyping</a:t>
            </a:r>
            <a:endParaRPr lang="en-US" sz="1000" dirty="0"/>
          </a:p>
          <a:p>
            <a:pPr eaLnBrk="1" hangingPunct="1"/>
            <a:r>
              <a:rPr lang="en-US" sz="1000" dirty="0"/>
              <a:t>Subjective Validation</a:t>
            </a:r>
          </a:p>
          <a:p>
            <a:pPr eaLnBrk="1" hangingPunct="1"/>
            <a:r>
              <a:rPr lang="en-US" sz="1000" dirty="0"/>
              <a:t>Visceral Bias</a:t>
            </a:r>
          </a:p>
          <a:p>
            <a:pPr eaLnBrk="1" hangingPunct="1"/>
            <a:r>
              <a:rPr lang="en-US" sz="1000" dirty="0"/>
              <a:t>Overconfidence</a:t>
            </a:r>
          </a:p>
          <a:p>
            <a:pPr eaLnBrk="1" hangingPunct="1"/>
            <a:r>
              <a:rPr lang="en-US" sz="1000" dirty="0" err="1"/>
              <a:t>Subadditive</a:t>
            </a:r>
            <a:r>
              <a:rPr lang="en-US" sz="1000" dirty="0"/>
              <a:t> Effect</a:t>
            </a:r>
          </a:p>
          <a:p>
            <a:pPr eaLnBrk="1" hangingPunct="1"/>
            <a:r>
              <a:rPr lang="en-US" sz="1000" dirty="0" err="1"/>
              <a:t>Recency</a:t>
            </a:r>
            <a:r>
              <a:rPr lang="en-US" sz="1000" dirty="0"/>
              <a:t> Effect</a:t>
            </a:r>
          </a:p>
          <a:p>
            <a:pPr eaLnBrk="1" hangingPunct="1"/>
            <a:r>
              <a:rPr lang="en-US" sz="1000" dirty="0"/>
              <a:t>Anchoring Effect</a:t>
            </a:r>
          </a:p>
          <a:p>
            <a:pPr eaLnBrk="1" hangingPunct="1"/>
            <a:r>
              <a:rPr lang="en-US" sz="1000" dirty="0"/>
              <a:t>Neglect of prior base rates </a:t>
            </a:r>
          </a:p>
          <a:p>
            <a:pPr eaLnBrk="1" hangingPunct="1"/>
            <a:r>
              <a:rPr lang="en-US" sz="1000" dirty="0"/>
              <a:t>Primacy effect </a:t>
            </a:r>
          </a:p>
          <a:p>
            <a:pPr eaLnBrk="1" hangingPunct="1"/>
            <a:r>
              <a:rPr lang="en-US" sz="1000" dirty="0"/>
              <a:t>Optimism bias </a:t>
            </a:r>
          </a:p>
          <a:p>
            <a:pPr eaLnBrk="1" hangingPunct="1"/>
            <a:r>
              <a:rPr lang="en-US" sz="1000" dirty="0"/>
              <a:t>Authority bias</a:t>
            </a:r>
          </a:p>
          <a:p>
            <a:pPr eaLnBrk="1" hangingPunct="1"/>
            <a:r>
              <a:rPr lang="en-US" sz="1000" dirty="0"/>
              <a:t>Capability bias</a:t>
            </a:r>
          </a:p>
          <a:p>
            <a:pPr eaLnBrk="1" hangingPunct="1"/>
            <a:r>
              <a:rPr lang="en-US" sz="1000" dirty="0"/>
              <a:t>Ambiguity effect</a:t>
            </a:r>
          </a:p>
          <a:p>
            <a:pPr eaLnBrk="1" hangingPunct="1"/>
            <a:r>
              <a:rPr lang="en-US" sz="1000" dirty="0"/>
              <a:t>Conjunction fallacy </a:t>
            </a:r>
          </a:p>
          <a:p>
            <a:pPr eaLnBrk="1" hangingPunct="1"/>
            <a:r>
              <a:rPr lang="en-US" sz="1000" dirty="0"/>
              <a:t>Availability Cascade </a:t>
            </a:r>
          </a:p>
          <a:p>
            <a:pPr eaLnBrk="1" hangingPunct="1"/>
            <a:r>
              <a:rPr lang="en-US" sz="1000" dirty="0" err="1"/>
              <a:t>Attentional</a:t>
            </a:r>
            <a:r>
              <a:rPr lang="en-US" sz="1000" dirty="0"/>
              <a:t> Bias</a:t>
            </a:r>
          </a:p>
          <a:p>
            <a:pPr eaLnBrk="1" hangingPunct="1"/>
            <a:r>
              <a:rPr lang="en-US" sz="1000" dirty="0"/>
              <a:t>Ostrich effect</a:t>
            </a:r>
          </a:p>
          <a:p>
            <a:pPr eaLnBrk="1" hangingPunct="1"/>
            <a:r>
              <a:rPr lang="en-US" sz="1000" dirty="0"/>
              <a:t>Belief bias</a:t>
            </a:r>
          </a:p>
          <a:p>
            <a:pPr eaLnBrk="1" hangingPunct="1"/>
            <a:r>
              <a:rPr lang="en-US" sz="1000" dirty="0"/>
              <a:t>Availability heuristic</a:t>
            </a:r>
          </a:p>
          <a:p>
            <a:pPr eaLnBrk="1" hangingPunct="1"/>
            <a:endParaRPr lang="en-US" sz="1000"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4853" y="1350729"/>
            <a:ext cx="2708275" cy="369332"/>
          </a:xfrm>
          <a:prstGeom prst="rect">
            <a:avLst/>
          </a:prstGeom>
          <a:solidFill>
            <a:schemeClr val="accent2">
              <a:lumMod val="75000"/>
            </a:schemeClr>
          </a:solidFill>
          <a:ln>
            <a:solidFill>
              <a:schemeClr val="accent3">
                <a:lumMod val="50000"/>
              </a:schemeClr>
            </a:solidFill>
          </a:ln>
        </p:spPr>
        <p:txBody>
          <a:bodyPr>
            <a:spAutoFit/>
          </a:bodyPr>
          <a:lstStyle/>
          <a:p>
            <a:pPr algn="ctr">
              <a:defRPr/>
            </a:pPr>
            <a:r>
              <a:rPr lang="en-US" sz="1800" dirty="0">
                <a:solidFill>
                  <a:schemeClr val="bg1"/>
                </a:solidFill>
                <a:ea typeface="+mn-ea"/>
                <a:cs typeface="+mn-cs"/>
              </a:rPr>
              <a:t>Observer-</a:t>
            </a:r>
            <a:r>
              <a:rPr lang="en-US" sz="1800" dirty="0" smtClean="0">
                <a:solidFill>
                  <a:schemeClr val="bg1"/>
                </a:solidFill>
                <a:ea typeface="+mn-ea"/>
                <a:cs typeface="+mn-cs"/>
              </a:rPr>
              <a:t>Expectancy</a:t>
            </a:r>
            <a:endParaRPr lang="en-US" sz="1800" dirty="0">
              <a:solidFill>
                <a:schemeClr val="bg1"/>
              </a:solidFill>
              <a:ea typeface="+mn-ea"/>
              <a:cs typeface="+mn-cs"/>
            </a:endParaRPr>
          </a:p>
        </p:txBody>
      </p:sp>
      <p:sp>
        <p:nvSpPr>
          <p:cNvPr id="11" name="TextBox 10"/>
          <p:cNvSpPr txBox="1"/>
          <p:nvPr/>
        </p:nvSpPr>
        <p:spPr>
          <a:xfrm>
            <a:off x="353266" y="1925404"/>
            <a:ext cx="2708275"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Outcome Bias</a:t>
            </a:r>
          </a:p>
        </p:txBody>
      </p:sp>
      <p:sp>
        <p:nvSpPr>
          <p:cNvPr id="12" name="TextBox 11"/>
          <p:cNvSpPr txBox="1"/>
          <p:nvPr/>
        </p:nvSpPr>
        <p:spPr>
          <a:xfrm>
            <a:off x="353266" y="2492141"/>
            <a:ext cx="2708275"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Selection Bias</a:t>
            </a:r>
          </a:p>
        </p:txBody>
      </p:sp>
      <p:sp>
        <p:nvSpPr>
          <p:cNvPr id="13" name="TextBox 12"/>
          <p:cNvSpPr txBox="1"/>
          <p:nvPr/>
        </p:nvSpPr>
        <p:spPr>
          <a:xfrm>
            <a:off x="353266" y="3066816"/>
            <a:ext cx="2708275"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Premature Closure</a:t>
            </a:r>
          </a:p>
        </p:txBody>
      </p:sp>
      <p:sp>
        <p:nvSpPr>
          <p:cNvPr id="14" name="TextBox 13"/>
          <p:cNvSpPr txBox="1"/>
          <p:nvPr/>
        </p:nvSpPr>
        <p:spPr>
          <a:xfrm>
            <a:off x="353266" y="3639904"/>
            <a:ext cx="2708275"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Confirmation Bias</a:t>
            </a:r>
          </a:p>
        </p:txBody>
      </p:sp>
      <p:sp>
        <p:nvSpPr>
          <p:cNvPr id="15" name="TextBox 14"/>
          <p:cNvSpPr txBox="1"/>
          <p:nvPr/>
        </p:nvSpPr>
        <p:spPr>
          <a:xfrm>
            <a:off x="354853" y="5517916"/>
            <a:ext cx="2708275"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Base Rate Fallacy</a:t>
            </a:r>
          </a:p>
        </p:txBody>
      </p:sp>
      <p:sp>
        <p:nvSpPr>
          <p:cNvPr id="16" name="TextBox 15"/>
          <p:cNvSpPr txBox="1"/>
          <p:nvPr/>
        </p:nvSpPr>
        <p:spPr>
          <a:xfrm>
            <a:off x="365966" y="6042352"/>
            <a:ext cx="26971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Planning Fallacy </a:t>
            </a:r>
          </a:p>
        </p:txBody>
      </p:sp>
      <p:sp>
        <p:nvSpPr>
          <p:cNvPr id="17" name="TextBox 16"/>
          <p:cNvSpPr txBox="1"/>
          <p:nvPr/>
        </p:nvSpPr>
        <p:spPr>
          <a:xfrm>
            <a:off x="3242516" y="1350729"/>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Framing Effect </a:t>
            </a:r>
          </a:p>
        </p:txBody>
      </p:sp>
      <p:sp>
        <p:nvSpPr>
          <p:cNvPr id="18" name="TextBox 17"/>
          <p:cNvSpPr txBox="1"/>
          <p:nvPr/>
        </p:nvSpPr>
        <p:spPr>
          <a:xfrm>
            <a:off x="3242516" y="1925404"/>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Illusion of Control</a:t>
            </a:r>
          </a:p>
        </p:txBody>
      </p:sp>
      <p:sp>
        <p:nvSpPr>
          <p:cNvPr id="19" name="TextBox 18"/>
          <p:cNvSpPr txBox="1"/>
          <p:nvPr/>
        </p:nvSpPr>
        <p:spPr>
          <a:xfrm>
            <a:off x="3242516" y="2492141"/>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The Last Illusion </a:t>
            </a:r>
          </a:p>
        </p:txBody>
      </p:sp>
      <p:sp>
        <p:nvSpPr>
          <p:cNvPr id="20" name="TextBox 19"/>
          <p:cNvSpPr txBox="1"/>
          <p:nvPr/>
        </p:nvSpPr>
        <p:spPr>
          <a:xfrm>
            <a:off x="3242516" y="3066816"/>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Consultation Paradox </a:t>
            </a:r>
          </a:p>
        </p:txBody>
      </p:sp>
      <p:sp>
        <p:nvSpPr>
          <p:cNvPr id="21" name="TextBox 20"/>
          <p:cNvSpPr txBox="1"/>
          <p:nvPr/>
        </p:nvSpPr>
        <p:spPr>
          <a:xfrm>
            <a:off x="3242516" y="4166673"/>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Omission Bias </a:t>
            </a:r>
          </a:p>
        </p:txBody>
      </p:sp>
      <p:sp>
        <p:nvSpPr>
          <p:cNvPr id="22" name="TextBox 21"/>
          <p:cNvSpPr txBox="1"/>
          <p:nvPr/>
        </p:nvSpPr>
        <p:spPr>
          <a:xfrm>
            <a:off x="3242516" y="4697832"/>
            <a:ext cx="2709862" cy="646113"/>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Magnification (Catastrophizing)</a:t>
            </a:r>
          </a:p>
        </p:txBody>
      </p:sp>
      <p:sp>
        <p:nvSpPr>
          <p:cNvPr id="23" name="TextBox 22"/>
          <p:cNvSpPr txBox="1"/>
          <p:nvPr/>
        </p:nvSpPr>
        <p:spPr>
          <a:xfrm>
            <a:off x="6147641" y="4697832"/>
            <a:ext cx="2709862" cy="646331"/>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Absolutistic Dichotomous Thinking (All or </a:t>
            </a:r>
            <a:r>
              <a:rPr lang="en-US" sz="1800" dirty="0" smtClean="0">
                <a:solidFill>
                  <a:schemeClr val="bg1"/>
                </a:solidFill>
                <a:ea typeface="+mn-ea"/>
                <a:cs typeface="+mn-cs"/>
              </a:rPr>
              <a:t>Nothing)</a:t>
            </a:r>
            <a:endParaRPr lang="en-US" sz="1800" dirty="0">
              <a:solidFill>
                <a:schemeClr val="bg1"/>
              </a:solidFill>
              <a:ea typeface="+mn-ea"/>
              <a:cs typeface="+mn-cs"/>
            </a:endParaRPr>
          </a:p>
        </p:txBody>
      </p:sp>
      <p:sp>
        <p:nvSpPr>
          <p:cNvPr id="24" name="TextBox 23"/>
          <p:cNvSpPr txBox="1"/>
          <p:nvPr/>
        </p:nvSpPr>
        <p:spPr>
          <a:xfrm>
            <a:off x="6147641" y="1350729"/>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Emotional Reasoning</a:t>
            </a:r>
          </a:p>
        </p:txBody>
      </p:sp>
      <p:sp>
        <p:nvSpPr>
          <p:cNvPr id="25" name="TextBox 24"/>
          <p:cNvSpPr txBox="1"/>
          <p:nvPr/>
        </p:nvSpPr>
        <p:spPr>
          <a:xfrm>
            <a:off x="351679" y="4697832"/>
            <a:ext cx="2709862" cy="646112"/>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Incomplete Communication</a:t>
            </a:r>
          </a:p>
        </p:txBody>
      </p:sp>
      <p:sp>
        <p:nvSpPr>
          <p:cNvPr id="26" name="TextBox 25"/>
          <p:cNvSpPr txBox="1"/>
          <p:nvPr/>
        </p:nvSpPr>
        <p:spPr>
          <a:xfrm>
            <a:off x="6147641" y="2492141"/>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Anchoring</a:t>
            </a:r>
          </a:p>
        </p:txBody>
      </p:sp>
      <p:sp>
        <p:nvSpPr>
          <p:cNvPr id="27" name="TextBox 26"/>
          <p:cNvSpPr txBox="1"/>
          <p:nvPr/>
        </p:nvSpPr>
        <p:spPr>
          <a:xfrm>
            <a:off x="6147641" y="3066816"/>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Blind Obedience</a:t>
            </a:r>
          </a:p>
        </p:txBody>
      </p:sp>
      <p:sp>
        <p:nvSpPr>
          <p:cNvPr id="28" name="TextBox 27"/>
          <p:cNvSpPr txBox="1"/>
          <p:nvPr/>
        </p:nvSpPr>
        <p:spPr>
          <a:xfrm>
            <a:off x="6147641" y="3639904"/>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Diagnostic Momentum</a:t>
            </a:r>
          </a:p>
        </p:txBody>
      </p:sp>
      <p:sp>
        <p:nvSpPr>
          <p:cNvPr id="29" name="TextBox 28"/>
          <p:cNvSpPr txBox="1"/>
          <p:nvPr/>
        </p:nvSpPr>
        <p:spPr>
          <a:xfrm>
            <a:off x="6147641" y="6042352"/>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Visceral Bias </a:t>
            </a:r>
          </a:p>
        </p:txBody>
      </p:sp>
      <p:sp>
        <p:nvSpPr>
          <p:cNvPr id="30" name="TextBox 29"/>
          <p:cNvSpPr txBox="1"/>
          <p:nvPr/>
        </p:nvSpPr>
        <p:spPr>
          <a:xfrm>
            <a:off x="6147641" y="4166673"/>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Overconfidence</a:t>
            </a:r>
          </a:p>
        </p:txBody>
      </p:sp>
      <p:sp>
        <p:nvSpPr>
          <p:cNvPr id="31" name="TextBox 30"/>
          <p:cNvSpPr txBox="1"/>
          <p:nvPr/>
        </p:nvSpPr>
        <p:spPr>
          <a:xfrm>
            <a:off x="3242516" y="5517916"/>
            <a:ext cx="2709862" cy="369887"/>
          </a:xfrm>
          <a:prstGeom prst="rect">
            <a:avLst/>
          </a:prstGeom>
          <a:solidFill>
            <a:schemeClr val="accent2">
              <a:lumMod val="75000"/>
            </a:schemeClr>
          </a:solidFill>
        </p:spPr>
        <p:txBody>
          <a:bodyPr>
            <a:spAutoFit/>
          </a:bodyPr>
          <a:lstStyle/>
          <a:p>
            <a:pPr algn="ctr">
              <a:defRPr/>
            </a:pPr>
            <a:r>
              <a:rPr lang="en-US" sz="1800" dirty="0" smtClean="0">
                <a:solidFill>
                  <a:schemeClr val="bg1"/>
                </a:solidFill>
                <a:ea typeface="+mn-ea"/>
                <a:cs typeface="+mn-cs"/>
              </a:rPr>
              <a:t>Sub-additive </a:t>
            </a:r>
            <a:r>
              <a:rPr lang="en-US" sz="1800" dirty="0">
                <a:solidFill>
                  <a:schemeClr val="bg1"/>
                </a:solidFill>
                <a:ea typeface="+mn-ea"/>
                <a:cs typeface="+mn-cs"/>
              </a:rPr>
              <a:t>Effect </a:t>
            </a:r>
          </a:p>
        </p:txBody>
      </p:sp>
      <p:sp>
        <p:nvSpPr>
          <p:cNvPr id="32" name="TextBox 31"/>
          <p:cNvSpPr txBox="1"/>
          <p:nvPr/>
        </p:nvSpPr>
        <p:spPr>
          <a:xfrm>
            <a:off x="6147641" y="5517916"/>
            <a:ext cx="2709862" cy="369888"/>
          </a:xfrm>
          <a:prstGeom prst="rect">
            <a:avLst/>
          </a:prstGeom>
          <a:solidFill>
            <a:schemeClr val="accent2">
              <a:lumMod val="75000"/>
            </a:schemeClr>
          </a:solidFill>
        </p:spPr>
        <p:txBody>
          <a:bodyPr>
            <a:spAutoFit/>
          </a:bodyPr>
          <a:lstStyle/>
          <a:p>
            <a:pPr algn="ctr">
              <a:defRPr/>
            </a:pPr>
            <a:r>
              <a:rPr lang="en-US" sz="1800" dirty="0" err="1">
                <a:solidFill>
                  <a:schemeClr val="bg1"/>
                </a:solidFill>
                <a:ea typeface="+mn-ea"/>
                <a:cs typeface="+mn-cs"/>
              </a:rPr>
              <a:t>Recency</a:t>
            </a:r>
            <a:r>
              <a:rPr lang="en-US" sz="1800" dirty="0">
                <a:solidFill>
                  <a:schemeClr val="bg1"/>
                </a:solidFill>
                <a:ea typeface="+mn-ea"/>
                <a:cs typeface="+mn-cs"/>
              </a:rPr>
              <a:t> Effect</a:t>
            </a:r>
          </a:p>
        </p:txBody>
      </p:sp>
      <p:sp>
        <p:nvSpPr>
          <p:cNvPr id="33" name="TextBox 32"/>
          <p:cNvSpPr txBox="1"/>
          <p:nvPr/>
        </p:nvSpPr>
        <p:spPr>
          <a:xfrm>
            <a:off x="6147641" y="1925404"/>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Authority Bias </a:t>
            </a:r>
          </a:p>
        </p:txBody>
      </p:sp>
      <p:sp>
        <p:nvSpPr>
          <p:cNvPr id="34" name="TextBox 33"/>
          <p:cNvSpPr txBox="1"/>
          <p:nvPr/>
        </p:nvSpPr>
        <p:spPr>
          <a:xfrm>
            <a:off x="353266" y="4166673"/>
            <a:ext cx="2708275"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Availability Heuristic</a:t>
            </a:r>
          </a:p>
        </p:txBody>
      </p:sp>
      <p:sp>
        <p:nvSpPr>
          <p:cNvPr id="35" name="TextBox 34"/>
          <p:cNvSpPr txBox="1"/>
          <p:nvPr/>
        </p:nvSpPr>
        <p:spPr>
          <a:xfrm>
            <a:off x="3242516" y="3639904"/>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Availability Cascade </a:t>
            </a:r>
          </a:p>
        </p:txBody>
      </p:sp>
      <p:sp>
        <p:nvSpPr>
          <p:cNvPr id="37" name="TextBox 36"/>
          <p:cNvSpPr txBox="1"/>
          <p:nvPr/>
        </p:nvSpPr>
        <p:spPr>
          <a:xfrm>
            <a:off x="3242516" y="6042352"/>
            <a:ext cx="26971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Reactance</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0" name="Picture 2" descr="http://memecrunch.com/meme/C443/availability-heuristic/imag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2975" y="1098737"/>
            <a:ext cx="5448300" cy="544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a:spLocks noChangeArrowheads="1"/>
          </p:cNvSpPr>
          <p:nvPr/>
        </p:nvSpPr>
        <p:spPr bwMode="auto">
          <a:xfrm>
            <a:off x="2676151" y="4527831"/>
            <a:ext cx="4527550" cy="1108075"/>
          </a:xfrm>
          <a:prstGeom prst="rect">
            <a:avLst/>
          </a:prstGeom>
          <a:solidFill>
            <a:srgbClr val="E3F76D">
              <a:alpha val="5490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algn="ctr" eaLnBrk="1" hangingPunct="1"/>
            <a:r>
              <a:rPr lang="en-US" sz="6600" dirty="0">
                <a:latin typeface="+mn-lt"/>
              </a:rPr>
              <a:t>Availability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4" name="Picture 2" descr="http://2.bp.blogspot.com/_H4P8nQ0jwwU/SWjL8oAZgrI/AAAAAAAAAhs/4OSITLp-Wes/s400/absence+of+evidence+on+wmd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375" y="896284"/>
            <a:ext cx="7451725" cy="584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a:spLocks noChangeArrowheads="1"/>
          </p:cNvSpPr>
          <p:nvPr/>
        </p:nvSpPr>
        <p:spPr bwMode="auto">
          <a:xfrm>
            <a:off x="931021" y="5319712"/>
            <a:ext cx="7192963" cy="1108075"/>
          </a:xfrm>
          <a:prstGeom prst="rect">
            <a:avLst/>
          </a:prstGeom>
          <a:solidFill>
            <a:srgbClr val="E3F76D">
              <a:alpha val="5490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algn="ctr" eaLnBrk="1" hangingPunct="1"/>
            <a:r>
              <a:rPr lang="en-US" sz="6600">
                <a:latin typeface="+mn-lt"/>
              </a:rPr>
              <a:t>Framing Effect </a:t>
            </a:r>
          </a:p>
        </p:txBody>
      </p:sp>
      <p:sp>
        <p:nvSpPr>
          <p:cNvPr id="7" name="TextBox 6"/>
          <p:cNvSpPr txBox="1">
            <a:spLocks noChangeArrowheads="1"/>
          </p:cNvSpPr>
          <p:nvPr/>
        </p:nvSpPr>
        <p:spPr bwMode="auto">
          <a:xfrm>
            <a:off x="945962" y="3072185"/>
            <a:ext cx="7192963" cy="2124075"/>
          </a:xfrm>
          <a:prstGeom prst="rect">
            <a:avLst/>
          </a:prstGeom>
          <a:solidFill>
            <a:srgbClr val="E3F76D">
              <a:alpha val="5490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algn="ctr" eaLnBrk="1" hangingPunct="1"/>
            <a:r>
              <a:rPr lang="en-US" sz="6600" dirty="0">
                <a:latin typeface="+mn-lt"/>
              </a:rPr>
              <a:t>Observer-Expectancy Effect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8" name="Picture 2" descr="http://3.bp.blogspot.com/-HBqio4Yvpsk/UTOr8Vc0LNI/AAAAAAAAAVo/DXSaLioW6CU/s1600/confirmation+bia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1806" y="1269996"/>
            <a:ext cx="5234494" cy="5213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a:spLocks noChangeArrowheads="1"/>
          </p:cNvSpPr>
          <p:nvPr/>
        </p:nvSpPr>
        <p:spPr bwMode="auto">
          <a:xfrm>
            <a:off x="2091764" y="5313920"/>
            <a:ext cx="5044889" cy="830997"/>
          </a:xfrm>
          <a:prstGeom prst="rect">
            <a:avLst/>
          </a:prstGeom>
          <a:solidFill>
            <a:srgbClr val="E3F76D">
              <a:alpha val="5490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algn="ctr" eaLnBrk="1" hangingPunct="1"/>
            <a:r>
              <a:rPr lang="en-US" sz="4800" dirty="0">
                <a:latin typeface="+mn-lt"/>
              </a:rPr>
              <a:t>Confirmation Bias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19542" y="1619187"/>
            <a:ext cx="1746679" cy="830997"/>
          </a:xfrm>
          <a:prstGeom prst="rect">
            <a:avLst/>
          </a:prstGeom>
          <a:solidFill>
            <a:srgbClr val="BC004B"/>
          </a:solidFill>
        </p:spPr>
        <p:txBody>
          <a:bodyPr wrap="square" rtlCol="0">
            <a:spAutoFit/>
          </a:bodyPr>
          <a:lstStyle/>
          <a:p>
            <a:pPr algn="ctr"/>
            <a:r>
              <a:rPr lang="en-US" sz="2400" dirty="0" smtClean="0">
                <a:solidFill>
                  <a:schemeClr val="bg1"/>
                </a:solidFill>
              </a:rPr>
              <a:t>Error in</a:t>
            </a:r>
          </a:p>
          <a:p>
            <a:pPr algn="ctr"/>
            <a:r>
              <a:rPr lang="en-US" sz="2400" dirty="0" smtClean="0">
                <a:solidFill>
                  <a:schemeClr val="bg1"/>
                </a:solidFill>
              </a:rPr>
              <a:t>Judgment</a:t>
            </a:r>
            <a:endParaRPr lang="en-US" sz="2400" dirty="0">
              <a:solidFill>
                <a:schemeClr val="bg1"/>
              </a:solidFill>
            </a:endParaRPr>
          </a:p>
        </p:txBody>
      </p:sp>
      <p:sp>
        <p:nvSpPr>
          <p:cNvPr id="3" name="TextBox 2"/>
          <p:cNvSpPr txBox="1"/>
          <p:nvPr/>
        </p:nvSpPr>
        <p:spPr>
          <a:xfrm>
            <a:off x="5602609" y="1619187"/>
            <a:ext cx="1926189" cy="830997"/>
          </a:xfrm>
          <a:prstGeom prst="rect">
            <a:avLst/>
          </a:prstGeom>
          <a:solidFill>
            <a:srgbClr val="BC004B"/>
          </a:solidFill>
        </p:spPr>
        <p:txBody>
          <a:bodyPr wrap="square" rtlCol="0">
            <a:spAutoFit/>
          </a:bodyPr>
          <a:lstStyle/>
          <a:p>
            <a:pPr algn="ctr"/>
            <a:r>
              <a:rPr lang="en-US" sz="2400" dirty="0" smtClean="0">
                <a:solidFill>
                  <a:schemeClr val="bg1"/>
                </a:solidFill>
              </a:rPr>
              <a:t>Error in </a:t>
            </a:r>
          </a:p>
          <a:p>
            <a:pPr algn="ctr"/>
            <a:r>
              <a:rPr lang="en-US" sz="2400" dirty="0" smtClean="0">
                <a:solidFill>
                  <a:schemeClr val="bg1"/>
                </a:solidFill>
              </a:rPr>
              <a:t>Execution</a:t>
            </a:r>
            <a:endParaRPr lang="en-US" sz="2400" dirty="0">
              <a:solidFill>
                <a:schemeClr val="bg1"/>
              </a:solidFill>
            </a:endParaRPr>
          </a:p>
        </p:txBody>
      </p:sp>
      <p:sp>
        <p:nvSpPr>
          <p:cNvPr id="4" name="TextBox 3"/>
          <p:cNvSpPr txBox="1"/>
          <p:nvPr/>
        </p:nvSpPr>
        <p:spPr>
          <a:xfrm>
            <a:off x="2119542" y="2833451"/>
            <a:ext cx="761071" cy="646331"/>
          </a:xfrm>
          <a:prstGeom prst="rect">
            <a:avLst/>
          </a:prstGeom>
          <a:solidFill>
            <a:srgbClr val="063D98"/>
          </a:solidFill>
        </p:spPr>
        <p:txBody>
          <a:bodyPr wrap="none" rtlCol="0">
            <a:spAutoFit/>
          </a:bodyPr>
          <a:lstStyle/>
          <a:p>
            <a:pPr algn="ctr"/>
            <a:r>
              <a:rPr lang="en-US" dirty="0" smtClean="0">
                <a:solidFill>
                  <a:srgbClr val="FFFFFF"/>
                </a:solidFill>
              </a:rPr>
              <a:t>Type I </a:t>
            </a:r>
          </a:p>
          <a:p>
            <a:pPr algn="ctr"/>
            <a:r>
              <a:rPr lang="en-US" dirty="0" smtClean="0">
                <a:solidFill>
                  <a:srgbClr val="FFFFFF"/>
                </a:solidFill>
              </a:rPr>
              <a:t>Error</a:t>
            </a:r>
          </a:p>
        </p:txBody>
      </p:sp>
      <p:sp>
        <p:nvSpPr>
          <p:cNvPr id="5" name="TextBox 4"/>
          <p:cNvSpPr txBox="1"/>
          <p:nvPr/>
        </p:nvSpPr>
        <p:spPr>
          <a:xfrm>
            <a:off x="3073947" y="2833451"/>
            <a:ext cx="824865" cy="646331"/>
          </a:xfrm>
          <a:prstGeom prst="rect">
            <a:avLst/>
          </a:prstGeom>
          <a:solidFill>
            <a:srgbClr val="063D98"/>
          </a:solidFill>
        </p:spPr>
        <p:txBody>
          <a:bodyPr wrap="none" rtlCol="0">
            <a:spAutoFit/>
          </a:bodyPr>
          <a:lstStyle/>
          <a:p>
            <a:pPr algn="ctr"/>
            <a:r>
              <a:rPr lang="en-US" dirty="0" smtClean="0">
                <a:solidFill>
                  <a:srgbClr val="FFFFFF"/>
                </a:solidFill>
              </a:rPr>
              <a:t>Type II </a:t>
            </a:r>
          </a:p>
          <a:p>
            <a:pPr algn="ctr"/>
            <a:r>
              <a:rPr lang="en-US" dirty="0" smtClean="0">
                <a:solidFill>
                  <a:srgbClr val="FFFFFF"/>
                </a:solidFill>
              </a:rPr>
              <a:t>Error</a:t>
            </a:r>
            <a:endParaRPr lang="en-US" dirty="0">
              <a:solidFill>
                <a:srgbClr val="FFFFFF"/>
              </a:solidFill>
            </a:endParaRPr>
          </a:p>
        </p:txBody>
      </p:sp>
      <p:sp>
        <p:nvSpPr>
          <p:cNvPr id="14" name="TextBox 13"/>
          <p:cNvSpPr txBox="1"/>
          <p:nvPr/>
        </p:nvSpPr>
        <p:spPr>
          <a:xfrm>
            <a:off x="5602610" y="2833451"/>
            <a:ext cx="993707" cy="646331"/>
          </a:xfrm>
          <a:prstGeom prst="rect">
            <a:avLst/>
          </a:prstGeom>
          <a:solidFill>
            <a:srgbClr val="063D98"/>
          </a:solidFill>
        </p:spPr>
        <p:txBody>
          <a:bodyPr wrap="none" rtlCol="0">
            <a:spAutoFit/>
          </a:bodyPr>
          <a:lstStyle/>
          <a:p>
            <a:pPr algn="ctr"/>
            <a:r>
              <a:rPr lang="en-US" dirty="0" smtClean="0">
                <a:solidFill>
                  <a:srgbClr val="FFFFFF"/>
                </a:solidFill>
              </a:rPr>
              <a:t>Systems</a:t>
            </a:r>
          </a:p>
          <a:p>
            <a:pPr algn="ctr"/>
            <a:r>
              <a:rPr lang="en-US" dirty="0" smtClean="0">
                <a:solidFill>
                  <a:srgbClr val="FFFFFF"/>
                </a:solidFill>
              </a:rPr>
              <a:t>Error</a:t>
            </a:r>
          </a:p>
        </p:txBody>
      </p:sp>
      <p:sp>
        <p:nvSpPr>
          <p:cNvPr id="15" name="TextBox 14"/>
          <p:cNvSpPr txBox="1"/>
          <p:nvPr/>
        </p:nvSpPr>
        <p:spPr>
          <a:xfrm>
            <a:off x="6642732" y="2833451"/>
            <a:ext cx="886067" cy="646331"/>
          </a:xfrm>
          <a:prstGeom prst="rect">
            <a:avLst/>
          </a:prstGeom>
          <a:solidFill>
            <a:srgbClr val="063D98"/>
          </a:solidFill>
        </p:spPr>
        <p:txBody>
          <a:bodyPr wrap="none" rtlCol="0">
            <a:spAutoFit/>
          </a:bodyPr>
          <a:lstStyle/>
          <a:p>
            <a:pPr algn="ctr"/>
            <a:r>
              <a:rPr lang="en-US" dirty="0" smtClean="0">
                <a:solidFill>
                  <a:srgbClr val="FFFFFF"/>
                </a:solidFill>
              </a:rPr>
              <a:t>Human</a:t>
            </a:r>
          </a:p>
          <a:p>
            <a:pPr algn="ctr"/>
            <a:r>
              <a:rPr lang="en-US" dirty="0" smtClean="0">
                <a:solidFill>
                  <a:srgbClr val="FFFFFF"/>
                </a:solidFill>
              </a:rPr>
              <a:t>Error</a:t>
            </a:r>
            <a:endParaRPr lang="en-US" dirty="0">
              <a:solidFill>
                <a:srgbClr val="FFFFFF"/>
              </a:solidFill>
            </a:endParaRPr>
          </a:p>
        </p:txBody>
      </p:sp>
      <p:cxnSp>
        <p:nvCxnSpPr>
          <p:cNvPr id="7" name="Straight Arrow Connector 6"/>
          <p:cNvCxnSpPr>
            <a:endCxn id="4" idx="0"/>
          </p:cNvCxnSpPr>
          <p:nvPr/>
        </p:nvCxnSpPr>
        <p:spPr>
          <a:xfrm>
            <a:off x="2500078" y="2450184"/>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348918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614871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7075066"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endCxn id="17" idx="0"/>
          </p:cNvCxnSpPr>
          <p:nvPr/>
        </p:nvCxnSpPr>
        <p:spPr>
          <a:xfrm>
            <a:off x="3489090" y="3483642"/>
            <a:ext cx="2"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2951268" y="3993154"/>
            <a:ext cx="1075648"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Failing to </a:t>
            </a:r>
          </a:p>
          <a:p>
            <a:pPr algn="ctr"/>
            <a:r>
              <a:rPr lang="en-US" dirty="0" smtClean="0">
                <a:solidFill>
                  <a:srgbClr val="FFFFFF"/>
                </a:solidFill>
              </a:rPr>
              <a:t>See Wolf</a:t>
            </a:r>
          </a:p>
        </p:txBody>
      </p:sp>
      <p:sp>
        <p:nvSpPr>
          <p:cNvPr id="26" name="TextBox 25"/>
          <p:cNvSpPr txBox="1"/>
          <p:nvPr/>
        </p:nvSpPr>
        <p:spPr>
          <a:xfrm>
            <a:off x="2099876" y="3989294"/>
            <a:ext cx="800407"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Crying</a:t>
            </a:r>
          </a:p>
          <a:p>
            <a:pPr algn="ctr"/>
            <a:r>
              <a:rPr lang="en-US" dirty="0" smtClean="0">
                <a:solidFill>
                  <a:srgbClr val="FFFFFF"/>
                </a:solidFill>
              </a:rPr>
              <a:t>Wolf</a:t>
            </a:r>
          </a:p>
        </p:txBody>
      </p:sp>
      <p:cxnSp>
        <p:nvCxnSpPr>
          <p:cNvPr id="27" name="Straight Arrow Connector 26"/>
          <p:cNvCxnSpPr>
            <a:endCxn id="26" idx="0"/>
          </p:cNvCxnSpPr>
          <p:nvPr/>
        </p:nvCxnSpPr>
        <p:spPr>
          <a:xfrm>
            <a:off x="2500078" y="3479782"/>
            <a:ext cx="2"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786467" y="2097235"/>
            <a:ext cx="573181" cy="369332"/>
          </a:xfrm>
          <a:prstGeom prst="rect">
            <a:avLst/>
          </a:prstGeom>
          <a:noFill/>
        </p:spPr>
        <p:txBody>
          <a:bodyPr wrap="none" rtlCol="0">
            <a:spAutoFit/>
          </a:bodyPr>
          <a:lstStyle/>
          <a:p>
            <a:r>
              <a:rPr lang="en-US" dirty="0" smtClean="0"/>
              <a:t>bias</a:t>
            </a:r>
            <a:endParaRPr lang="en-US" dirty="0"/>
          </a:p>
        </p:txBody>
      </p:sp>
      <p:sp>
        <p:nvSpPr>
          <p:cNvPr id="13" name="Curved Left Arrow 12"/>
          <p:cNvSpPr/>
          <p:nvPr/>
        </p:nvSpPr>
        <p:spPr>
          <a:xfrm>
            <a:off x="1404471" y="1619187"/>
            <a:ext cx="695405" cy="836805"/>
          </a:xfrm>
          <a:prstGeom prst="curvedLeftArrow">
            <a:avLst>
              <a:gd name="adj1" fmla="val 7534"/>
              <a:gd name="adj2" fmla="val 50000"/>
              <a:gd name="adj3" fmla="val 16406"/>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nvGrpSpPr>
          <p:cNvPr id="8" name="Group 7"/>
          <p:cNvGrpSpPr/>
          <p:nvPr/>
        </p:nvGrpSpPr>
        <p:grpSpPr>
          <a:xfrm>
            <a:off x="328706" y="4654426"/>
            <a:ext cx="2571577" cy="1483375"/>
            <a:chOff x="328706" y="4654426"/>
            <a:chExt cx="2571577" cy="1483375"/>
          </a:xfrm>
        </p:grpSpPr>
        <p:sp>
          <p:nvSpPr>
            <p:cNvPr id="6" name="TextBox 5"/>
            <p:cNvSpPr txBox="1"/>
            <p:nvPr/>
          </p:nvSpPr>
          <p:spPr>
            <a:xfrm>
              <a:off x="328706" y="5214471"/>
              <a:ext cx="2571577" cy="923330"/>
            </a:xfrm>
            <a:prstGeom prst="rect">
              <a:avLst/>
            </a:prstGeom>
            <a:solidFill>
              <a:schemeClr val="accent2">
                <a:lumMod val="60000"/>
                <a:lumOff val="40000"/>
              </a:schemeClr>
            </a:solidFill>
            <a:ln>
              <a:solidFill>
                <a:schemeClr val="accent2">
                  <a:lumMod val="75000"/>
                </a:schemeClr>
              </a:solidFill>
            </a:ln>
          </p:spPr>
          <p:txBody>
            <a:bodyPr wrap="square" rtlCol="0">
              <a:spAutoFit/>
            </a:bodyPr>
            <a:lstStyle/>
            <a:p>
              <a:pPr algn="r"/>
              <a:r>
                <a:rPr lang="en-US" dirty="0" smtClean="0">
                  <a:solidFill>
                    <a:schemeClr val="bg1"/>
                  </a:solidFill>
                </a:rPr>
                <a:t>over-testing</a:t>
              </a:r>
            </a:p>
            <a:p>
              <a:pPr algn="r"/>
              <a:r>
                <a:rPr lang="en-US" dirty="0" smtClean="0">
                  <a:solidFill>
                    <a:schemeClr val="bg1"/>
                  </a:solidFill>
                </a:rPr>
                <a:t>over-treatment</a:t>
              </a:r>
            </a:p>
            <a:p>
              <a:pPr algn="r"/>
              <a:r>
                <a:rPr lang="en-US" dirty="0" smtClean="0">
                  <a:solidFill>
                    <a:schemeClr val="bg1"/>
                  </a:solidFill>
                </a:rPr>
                <a:t>exposure to medical risk</a:t>
              </a:r>
              <a:endParaRPr lang="en-US" dirty="0">
                <a:solidFill>
                  <a:schemeClr val="bg1"/>
                </a:solidFill>
              </a:endParaRPr>
            </a:p>
          </p:txBody>
        </p:sp>
        <p:cxnSp>
          <p:nvCxnSpPr>
            <p:cNvPr id="32" name="Straight Arrow Connector 31"/>
            <p:cNvCxnSpPr/>
            <p:nvPr/>
          </p:nvCxnSpPr>
          <p:spPr>
            <a:xfrm>
              <a:off x="2500076" y="4654426"/>
              <a:ext cx="2"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9" name="Group 8"/>
          <p:cNvGrpSpPr/>
          <p:nvPr/>
        </p:nvGrpSpPr>
        <p:grpSpPr>
          <a:xfrm>
            <a:off x="2960923" y="4654426"/>
            <a:ext cx="1207665" cy="1206376"/>
            <a:chOff x="2960923" y="4654426"/>
            <a:chExt cx="1207665" cy="1206376"/>
          </a:xfrm>
        </p:grpSpPr>
        <p:sp>
          <p:nvSpPr>
            <p:cNvPr id="25" name="TextBox 24"/>
            <p:cNvSpPr txBox="1"/>
            <p:nvPr/>
          </p:nvSpPr>
          <p:spPr>
            <a:xfrm>
              <a:off x="2960923" y="5214471"/>
              <a:ext cx="1207665" cy="646331"/>
            </a:xfrm>
            <a:prstGeom prst="rect">
              <a:avLst/>
            </a:prstGeom>
            <a:solidFill>
              <a:schemeClr val="accent2">
                <a:lumMod val="60000"/>
                <a:lumOff val="40000"/>
              </a:schemeClr>
            </a:solidFill>
            <a:ln>
              <a:solidFill>
                <a:schemeClr val="accent2">
                  <a:lumMod val="75000"/>
                </a:schemeClr>
              </a:solidFill>
            </a:ln>
          </p:spPr>
          <p:txBody>
            <a:bodyPr wrap="square" rtlCol="0">
              <a:spAutoFit/>
            </a:bodyPr>
            <a:lstStyle/>
            <a:p>
              <a:r>
                <a:rPr lang="en-US" dirty="0" smtClean="0">
                  <a:solidFill>
                    <a:schemeClr val="bg1"/>
                  </a:solidFill>
                </a:rPr>
                <a:t>missed diagnosis</a:t>
              </a:r>
              <a:endParaRPr lang="en-US" dirty="0">
                <a:solidFill>
                  <a:schemeClr val="bg1"/>
                </a:solidFill>
              </a:endParaRPr>
            </a:p>
          </p:txBody>
        </p:sp>
        <p:cxnSp>
          <p:nvCxnSpPr>
            <p:cNvPr id="33" name="Straight Arrow Connector 32"/>
            <p:cNvCxnSpPr/>
            <p:nvPr/>
          </p:nvCxnSpPr>
          <p:spPr>
            <a:xfrm>
              <a:off x="3489088" y="4654426"/>
              <a:ext cx="2"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799635295"/>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19542" y="1619187"/>
            <a:ext cx="1746679" cy="830997"/>
          </a:xfrm>
          <a:prstGeom prst="rect">
            <a:avLst/>
          </a:prstGeom>
          <a:solidFill>
            <a:srgbClr val="BC004B"/>
          </a:solidFill>
        </p:spPr>
        <p:txBody>
          <a:bodyPr wrap="square" rtlCol="0">
            <a:spAutoFit/>
          </a:bodyPr>
          <a:lstStyle/>
          <a:p>
            <a:pPr algn="ctr"/>
            <a:r>
              <a:rPr lang="en-US" sz="2400" dirty="0" smtClean="0">
                <a:solidFill>
                  <a:schemeClr val="bg1"/>
                </a:solidFill>
              </a:rPr>
              <a:t>Error in</a:t>
            </a:r>
          </a:p>
          <a:p>
            <a:pPr algn="ctr"/>
            <a:r>
              <a:rPr lang="en-US" sz="2400" dirty="0" smtClean="0">
                <a:solidFill>
                  <a:schemeClr val="bg1"/>
                </a:solidFill>
              </a:rPr>
              <a:t>Judgment</a:t>
            </a:r>
            <a:endParaRPr lang="en-US" sz="2400" dirty="0">
              <a:solidFill>
                <a:schemeClr val="bg1"/>
              </a:solidFill>
            </a:endParaRPr>
          </a:p>
        </p:txBody>
      </p:sp>
      <p:sp>
        <p:nvSpPr>
          <p:cNvPr id="3" name="TextBox 2"/>
          <p:cNvSpPr txBox="1"/>
          <p:nvPr/>
        </p:nvSpPr>
        <p:spPr>
          <a:xfrm>
            <a:off x="5602609" y="1619187"/>
            <a:ext cx="1926189" cy="830997"/>
          </a:xfrm>
          <a:prstGeom prst="rect">
            <a:avLst/>
          </a:prstGeom>
          <a:solidFill>
            <a:srgbClr val="BC004B"/>
          </a:solidFill>
        </p:spPr>
        <p:txBody>
          <a:bodyPr wrap="square" rtlCol="0">
            <a:spAutoFit/>
          </a:bodyPr>
          <a:lstStyle/>
          <a:p>
            <a:pPr algn="ctr"/>
            <a:r>
              <a:rPr lang="en-US" sz="2400" dirty="0" smtClean="0">
                <a:solidFill>
                  <a:schemeClr val="bg1"/>
                </a:solidFill>
              </a:rPr>
              <a:t>Error in </a:t>
            </a:r>
          </a:p>
          <a:p>
            <a:pPr algn="ctr"/>
            <a:r>
              <a:rPr lang="en-US" sz="2400" dirty="0" smtClean="0">
                <a:solidFill>
                  <a:schemeClr val="bg1"/>
                </a:solidFill>
              </a:rPr>
              <a:t>Execution</a:t>
            </a:r>
            <a:endParaRPr lang="en-US" sz="2400" dirty="0">
              <a:solidFill>
                <a:schemeClr val="bg1"/>
              </a:solidFill>
            </a:endParaRPr>
          </a:p>
        </p:txBody>
      </p:sp>
      <p:sp>
        <p:nvSpPr>
          <p:cNvPr id="4" name="TextBox 3"/>
          <p:cNvSpPr txBox="1"/>
          <p:nvPr/>
        </p:nvSpPr>
        <p:spPr>
          <a:xfrm>
            <a:off x="2119542" y="2833451"/>
            <a:ext cx="761071" cy="646331"/>
          </a:xfrm>
          <a:prstGeom prst="rect">
            <a:avLst/>
          </a:prstGeom>
          <a:solidFill>
            <a:srgbClr val="063D98"/>
          </a:solidFill>
        </p:spPr>
        <p:txBody>
          <a:bodyPr wrap="none" rtlCol="0">
            <a:spAutoFit/>
          </a:bodyPr>
          <a:lstStyle/>
          <a:p>
            <a:pPr algn="ctr"/>
            <a:r>
              <a:rPr lang="en-US" dirty="0" smtClean="0">
                <a:solidFill>
                  <a:srgbClr val="FFFFFF"/>
                </a:solidFill>
              </a:rPr>
              <a:t>Type I </a:t>
            </a:r>
          </a:p>
          <a:p>
            <a:pPr algn="ctr"/>
            <a:r>
              <a:rPr lang="en-US" dirty="0" smtClean="0">
                <a:solidFill>
                  <a:srgbClr val="FFFFFF"/>
                </a:solidFill>
              </a:rPr>
              <a:t>Error</a:t>
            </a:r>
          </a:p>
        </p:txBody>
      </p:sp>
      <p:sp>
        <p:nvSpPr>
          <p:cNvPr id="5" name="TextBox 4"/>
          <p:cNvSpPr txBox="1"/>
          <p:nvPr/>
        </p:nvSpPr>
        <p:spPr>
          <a:xfrm>
            <a:off x="3073947" y="2833451"/>
            <a:ext cx="824865" cy="646331"/>
          </a:xfrm>
          <a:prstGeom prst="rect">
            <a:avLst/>
          </a:prstGeom>
          <a:solidFill>
            <a:srgbClr val="063D98"/>
          </a:solidFill>
        </p:spPr>
        <p:txBody>
          <a:bodyPr wrap="none" rtlCol="0">
            <a:spAutoFit/>
          </a:bodyPr>
          <a:lstStyle/>
          <a:p>
            <a:pPr algn="ctr"/>
            <a:r>
              <a:rPr lang="en-US" dirty="0" smtClean="0">
                <a:solidFill>
                  <a:srgbClr val="FFFFFF"/>
                </a:solidFill>
              </a:rPr>
              <a:t>Type II </a:t>
            </a:r>
          </a:p>
          <a:p>
            <a:pPr algn="ctr"/>
            <a:r>
              <a:rPr lang="en-US" dirty="0" smtClean="0">
                <a:solidFill>
                  <a:srgbClr val="FFFFFF"/>
                </a:solidFill>
              </a:rPr>
              <a:t>Error</a:t>
            </a:r>
            <a:endParaRPr lang="en-US" dirty="0">
              <a:solidFill>
                <a:srgbClr val="FFFFFF"/>
              </a:solidFill>
            </a:endParaRPr>
          </a:p>
        </p:txBody>
      </p:sp>
      <p:sp>
        <p:nvSpPr>
          <p:cNvPr id="14" name="TextBox 13"/>
          <p:cNvSpPr txBox="1"/>
          <p:nvPr/>
        </p:nvSpPr>
        <p:spPr>
          <a:xfrm>
            <a:off x="5602610" y="2833451"/>
            <a:ext cx="993707" cy="646331"/>
          </a:xfrm>
          <a:prstGeom prst="rect">
            <a:avLst/>
          </a:prstGeom>
          <a:solidFill>
            <a:srgbClr val="063D98"/>
          </a:solidFill>
        </p:spPr>
        <p:txBody>
          <a:bodyPr wrap="none" rtlCol="0">
            <a:spAutoFit/>
          </a:bodyPr>
          <a:lstStyle/>
          <a:p>
            <a:pPr algn="ctr"/>
            <a:r>
              <a:rPr lang="en-US" dirty="0" smtClean="0">
                <a:solidFill>
                  <a:srgbClr val="FFFFFF"/>
                </a:solidFill>
              </a:rPr>
              <a:t>Systems</a:t>
            </a:r>
          </a:p>
          <a:p>
            <a:pPr algn="ctr"/>
            <a:r>
              <a:rPr lang="en-US" dirty="0" smtClean="0">
                <a:solidFill>
                  <a:srgbClr val="FFFFFF"/>
                </a:solidFill>
              </a:rPr>
              <a:t>Error</a:t>
            </a:r>
          </a:p>
        </p:txBody>
      </p:sp>
      <p:sp>
        <p:nvSpPr>
          <p:cNvPr id="15" name="TextBox 14"/>
          <p:cNvSpPr txBox="1"/>
          <p:nvPr/>
        </p:nvSpPr>
        <p:spPr>
          <a:xfrm>
            <a:off x="6642732" y="2833451"/>
            <a:ext cx="886067" cy="646331"/>
          </a:xfrm>
          <a:prstGeom prst="rect">
            <a:avLst/>
          </a:prstGeom>
          <a:solidFill>
            <a:srgbClr val="063D98"/>
          </a:solidFill>
        </p:spPr>
        <p:txBody>
          <a:bodyPr wrap="none" rtlCol="0">
            <a:spAutoFit/>
          </a:bodyPr>
          <a:lstStyle/>
          <a:p>
            <a:pPr algn="ctr"/>
            <a:r>
              <a:rPr lang="en-US" dirty="0" smtClean="0">
                <a:solidFill>
                  <a:srgbClr val="FFFFFF"/>
                </a:solidFill>
              </a:rPr>
              <a:t>Human</a:t>
            </a:r>
          </a:p>
          <a:p>
            <a:pPr algn="ctr"/>
            <a:r>
              <a:rPr lang="en-US" dirty="0" smtClean="0">
                <a:solidFill>
                  <a:srgbClr val="FFFFFF"/>
                </a:solidFill>
              </a:rPr>
              <a:t>Error</a:t>
            </a:r>
            <a:endParaRPr lang="en-US" dirty="0">
              <a:solidFill>
                <a:srgbClr val="FFFFFF"/>
              </a:solidFill>
            </a:endParaRPr>
          </a:p>
        </p:txBody>
      </p:sp>
      <p:cxnSp>
        <p:nvCxnSpPr>
          <p:cNvPr id="7" name="Straight Arrow Connector 6"/>
          <p:cNvCxnSpPr>
            <a:endCxn id="4" idx="0"/>
          </p:cNvCxnSpPr>
          <p:nvPr/>
        </p:nvCxnSpPr>
        <p:spPr>
          <a:xfrm>
            <a:off x="2500078" y="2450184"/>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348918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614871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7075066"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nvGrpSpPr>
          <p:cNvPr id="11" name="Group 10"/>
          <p:cNvGrpSpPr/>
          <p:nvPr/>
        </p:nvGrpSpPr>
        <p:grpSpPr>
          <a:xfrm>
            <a:off x="4670956" y="3479782"/>
            <a:ext cx="1886942" cy="2540837"/>
            <a:chOff x="5415886" y="3479782"/>
            <a:chExt cx="1886942" cy="2540837"/>
          </a:xfrm>
        </p:grpSpPr>
        <p:sp>
          <p:nvSpPr>
            <p:cNvPr id="9" name="TextBox 8"/>
            <p:cNvSpPr txBox="1"/>
            <p:nvPr/>
          </p:nvSpPr>
          <p:spPr>
            <a:xfrm>
              <a:off x="5415886" y="3989294"/>
              <a:ext cx="1886942" cy="2031325"/>
            </a:xfrm>
            <a:prstGeom prst="rect">
              <a:avLst/>
            </a:prstGeom>
            <a:solidFill>
              <a:schemeClr val="accent5">
                <a:lumMod val="75000"/>
              </a:schemeClr>
            </a:solidFill>
            <a:ln>
              <a:solidFill>
                <a:schemeClr val="accent1">
                  <a:lumMod val="50000"/>
                </a:schemeClr>
              </a:solidFill>
            </a:ln>
          </p:spPr>
          <p:txBody>
            <a:bodyPr wrap="none" rtlCol="0">
              <a:spAutoFit/>
            </a:bodyPr>
            <a:lstStyle/>
            <a:p>
              <a:r>
                <a:rPr lang="en-US" dirty="0" smtClean="0">
                  <a:solidFill>
                    <a:srgbClr val="FFFFFF"/>
                  </a:solidFill>
                </a:rPr>
                <a:t>Policy, procedure</a:t>
              </a:r>
            </a:p>
            <a:p>
              <a:r>
                <a:rPr lang="en-US" dirty="0" smtClean="0">
                  <a:solidFill>
                    <a:srgbClr val="FFFFFF"/>
                  </a:solidFill>
                </a:rPr>
                <a:t>Equipment</a:t>
              </a:r>
            </a:p>
            <a:p>
              <a:r>
                <a:rPr lang="en-US" dirty="0" smtClean="0">
                  <a:solidFill>
                    <a:srgbClr val="FFFFFF"/>
                  </a:solidFill>
                </a:rPr>
                <a:t>Environmental</a:t>
              </a:r>
            </a:p>
            <a:p>
              <a:r>
                <a:rPr lang="en-US" dirty="0" smtClean="0">
                  <a:solidFill>
                    <a:srgbClr val="FFFFFF"/>
                  </a:solidFill>
                </a:rPr>
                <a:t>Human resources</a:t>
              </a:r>
            </a:p>
            <a:p>
              <a:r>
                <a:rPr lang="en-US" dirty="0" smtClean="0">
                  <a:solidFill>
                    <a:srgbClr val="FFFFFF"/>
                  </a:solidFill>
                </a:rPr>
                <a:t>information</a:t>
              </a:r>
            </a:p>
            <a:p>
              <a:r>
                <a:rPr lang="en-US" dirty="0">
                  <a:solidFill>
                    <a:srgbClr val="FFFFFF"/>
                  </a:solidFill>
                </a:rPr>
                <a:t>C</a:t>
              </a:r>
              <a:r>
                <a:rPr lang="en-US" dirty="0" smtClean="0">
                  <a:solidFill>
                    <a:srgbClr val="FFFFFF"/>
                  </a:solidFill>
                </a:rPr>
                <a:t>ommunication</a:t>
              </a:r>
            </a:p>
            <a:p>
              <a:r>
                <a:rPr lang="en-US" dirty="0">
                  <a:solidFill>
                    <a:srgbClr val="FFFFFF"/>
                  </a:solidFill>
                </a:rPr>
                <a:t>O</a:t>
              </a:r>
              <a:r>
                <a:rPr lang="en-US" dirty="0" smtClean="0">
                  <a:solidFill>
                    <a:srgbClr val="FFFFFF"/>
                  </a:solidFill>
                </a:rPr>
                <a:t>rganizational</a:t>
              </a:r>
            </a:p>
          </p:txBody>
        </p:sp>
        <p:cxnSp>
          <p:nvCxnSpPr>
            <p:cNvPr id="23" name="Straight Arrow Connector 22"/>
            <p:cNvCxnSpPr/>
            <p:nvPr/>
          </p:nvCxnSpPr>
          <p:spPr>
            <a:xfrm>
              <a:off x="6913805" y="3479782"/>
              <a:ext cx="0"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822899259"/>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19542" y="1619187"/>
            <a:ext cx="1746679" cy="830997"/>
          </a:xfrm>
          <a:prstGeom prst="rect">
            <a:avLst/>
          </a:prstGeom>
          <a:solidFill>
            <a:srgbClr val="BC004B"/>
          </a:solidFill>
        </p:spPr>
        <p:txBody>
          <a:bodyPr wrap="square" rtlCol="0">
            <a:spAutoFit/>
          </a:bodyPr>
          <a:lstStyle/>
          <a:p>
            <a:pPr algn="ctr"/>
            <a:r>
              <a:rPr lang="en-US" sz="2400" dirty="0" smtClean="0">
                <a:solidFill>
                  <a:schemeClr val="bg1"/>
                </a:solidFill>
              </a:rPr>
              <a:t>Error in</a:t>
            </a:r>
          </a:p>
          <a:p>
            <a:pPr algn="ctr"/>
            <a:r>
              <a:rPr lang="en-US" sz="2400" dirty="0" smtClean="0">
                <a:solidFill>
                  <a:schemeClr val="bg1"/>
                </a:solidFill>
              </a:rPr>
              <a:t>Judgment</a:t>
            </a:r>
            <a:endParaRPr lang="en-US" sz="2400" dirty="0">
              <a:solidFill>
                <a:schemeClr val="bg1"/>
              </a:solidFill>
            </a:endParaRPr>
          </a:p>
        </p:txBody>
      </p:sp>
      <p:sp>
        <p:nvSpPr>
          <p:cNvPr id="3" name="TextBox 2"/>
          <p:cNvSpPr txBox="1"/>
          <p:nvPr/>
        </p:nvSpPr>
        <p:spPr>
          <a:xfrm>
            <a:off x="5602609" y="1619187"/>
            <a:ext cx="1926189" cy="830997"/>
          </a:xfrm>
          <a:prstGeom prst="rect">
            <a:avLst/>
          </a:prstGeom>
          <a:solidFill>
            <a:srgbClr val="BC004B"/>
          </a:solidFill>
        </p:spPr>
        <p:txBody>
          <a:bodyPr wrap="square" rtlCol="0">
            <a:spAutoFit/>
          </a:bodyPr>
          <a:lstStyle/>
          <a:p>
            <a:pPr algn="ctr"/>
            <a:r>
              <a:rPr lang="en-US" sz="2400" dirty="0" smtClean="0">
                <a:solidFill>
                  <a:schemeClr val="bg1"/>
                </a:solidFill>
              </a:rPr>
              <a:t>Error in </a:t>
            </a:r>
          </a:p>
          <a:p>
            <a:pPr algn="ctr"/>
            <a:r>
              <a:rPr lang="en-US" sz="2400" dirty="0" smtClean="0">
                <a:solidFill>
                  <a:schemeClr val="bg1"/>
                </a:solidFill>
              </a:rPr>
              <a:t>Execution</a:t>
            </a:r>
            <a:endParaRPr lang="en-US" sz="2400" dirty="0">
              <a:solidFill>
                <a:schemeClr val="bg1"/>
              </a:solidFill>
            </a:endParaRPr>
          </a:p>
        </p:txBody>
      </p:sp>
      <p:sp>
        <p:nvSpPr>
          <p:cNvPr id="4" name="TextBox 3"/>
          <p:cNvSpPr txBox="1"/>
          <p:nvPr/>
        </p:nvSpPr>
        <p:spPr>
          <a:xfrm>
            <a:off x="2119542" y="2833451"/>
            <a:ext cx="761071" cy="646331"/>
          </a:xfrm>
          <a:prstGeom prst="rect">
            <a:avLst/>
          </a:prstGeom>
          <a:solidFill>
            <a:srgbClr val="063D98"/>
          </a:solidFill>
        </p:spPr>
        <p:txBody>
          <a:bodyPr wrap="none" rtlCol="0">
            <a:spAutoFit/>
          </a:bodyPr>
          <a:lstStyle/>
          <a:p>
            <a:pPr algn="ctr"/>
            <a:r>
              <a:rPr lang="en-US" dirty="0" smtClean="0">
                <a:solidFill>
                  <a:srgbClr val="FFFFFF"/>
                </a:solidFill>
              </a:rPr>
              <a:t>Type I </a:t>
            </a:r>
          </a:p>
          <a:p>
            <a:pPr algn="ctr"/>
            <a:r>
              <a:rPr lang="en-US" dirty="0" smtClean="0">
                <a:solidFill>
                  <a:srgbClr val="FFFFFF"/>
                </a:solidFill>
              </a:rPr>
              <a:t>Error</a:t>
            </a:r>
          </a:p>
        </p:txBody>
      </p:sp>
      <p:sp>
        <p:nvSpPr>
          <p:cNvPr id="5" name="TextBox 4"/>
          <p:cNvSpPr txBox="1"/>
          <p:nvPr/>
        </p:nvSpPr>
        <p:spPr>
          <a:xfrm>
            <a:off x="3073947" y="2833451"/>
            <a:ext cx="824865" cy="646331"/>
          </a:xfrm>
          <a:prstGeom prst="rect">
            <a:avLst/>
          </a:prstGeom>
          <a:solidFill>
            <a:srgbClr val="063D98"/>
          </a:solidFill>
        </p:spPr>
        <p:txBody>
          <a:bodyPr wrap="none" rtlCol="0">
            <a:spAutoFit/>
          </a:bodyPr>
          <a:lstStyle/>
          <a:p>
            <a:pPr algn="ctr"/>
            <a:r>
              <a:rPr lang="en-US" dirty="0" smtClean="0">
                <a:solidFill>
                  <a:srgbClr val="FFFFFF"/>
                </a:solidFill>
              </a:rPr>
              <a:t>Type II </a:t>
            </a:r>
          </a:p>
          <a:p>
            <a:pPr algn="ctr"/>
            <a:r>
              <a:rPr lang="en-US" dirty="0" smtClean="0">
                <a:solidFill>
                  <a:srgbClr val="FFFFFF"/>
                </a:solidFill>
              </a:rPr>
              <a:t>Error</a:t>
            </a:r>
            <a:endParaRPr lang="en-US" dirty="0">
              <a:solidFill>
                <a:srgbClr val="FFFFFF"/>
              </a:solidFill>
            </a:endParaRPr>
          </a:p>
        </p:txBody>
      </p:sp>
      <p:sp>
        <p:nvSpPr>
          <p:cNvPr id="14" name="TextBox 13"/>
          <p:cNvSpPr txBox="1"/>
          <p:nvPr/>
        </p:nvSpPr>
        <p:spPr>
          <a:xfrm>
            <a:off x="5602610" y="2833451"/>
            <a:ext cx="993707" cy="646331"/>
          </a:xfrm>
          <a:prstGeom prst="rect">
            <a:avLst/>
          </a:prstGeom>
          <a:solidFill>
            <a:srgbClr val="063D98"/>
          </a:solidFill>
        </p:spPr>
        <p:txBody>
          <a:bodyPr wrap="none" rtlCol="0">
            <a:spAutoFit/>
          </a:bodyPr>
          <a:lstStyle/>
          <a:p>
            <a:pPr algn="ctr"/>
            <a:r>
              <a:rPr lang="en-US" dirty="0" smtClean="0">
                <a:solidFill>
                  <a:srgbClr val="FFFFFF"/>
                </a:solidFill>
              </a:rPr>
              <a:t>Systems</a:t>
            </a:r>
          </a:p>
          <a:p>
            <a:pPr algn="ctr"/>
            <a:r>
              <a:rPr lang="en-US" dirty="0" smtClean="0">
                <a:solidFill>
                  <a:srgbClr val="FFFFFF"/>
                </a:solidFill>
              </a:rPr>
              <a:t>Error</a:t>
            </a:r>
          </a:p>
        </p:txBody>
      </p:sp>
      <p:sp>
        <p:nvSpPr>
          <p:cNvPr id="15" name="TextBox 14"/>
          <p:cNvSpPr txBox="1"/>
          <p:nvPr/>
        </p:nvSpPr>
        <p:spPr>
          <a:xfrm>
            <a:off x="6642732" y="2833451"/>
            <a:ext cx="886067" cy="646331"/>
          </a:xfrm>
          <a:prstGeom prst="rect">
            <a:avLst/>
          </a:prstGeom>
          <a:solidFill>
            <a:srgbClr val="063D98"/>
          </a:solidFill>
        </p:spPr>
        <p:txBody>
          <a:bodyPr wrap="none" rtlCol="0">
            <a:spAutoFit/>
          </a:bodyPr>
          <a:lstStyle/>
          <a:p>
            <a:pPr algn="ctr"/>
            <a:r>
              <a:rPr lang="en-US" dirty="0" smtClean="0">
                <a:solidFill>
                  <a:srgbClr val="FFFFFF"/>
                </a:solidFill>
              </a:rPr>
              <a:t>Human</a:t>
            </a:r>
          </a:p>
          <a:p>
            <a:pPr algn="ctr"/>
            <a:r>
              <a:rPr lang="en-US" dirty="0" smtClean="0">
                <a:solidFill>
                  <a:srgbClr val="FFFFFF"/>
                </a:solidFill>
              </a:rPr>
              <a:t>Error</a:t>
            </a:r>
            <a:endParaRPr lang="en-US" dirty="0">
              <a:solidFill>
                <a:srgbClr val="FFFFFF"/>
              </a:solidFill>
            </a:endParaRPr>
          </a:p>
        </p:txBody>
      </p:sp>
      <p:cxnSp>
        <p:nvCxnSpPr>
          <p:cNvPr id="7" name="Straight Arrow Connector 6"/>
          <p:cNvCxnSpPr>
            <a:endCxn id="4" idx="0"/>
          </p:cNvCxnSpPr>
          <p:nvPr/>
        </p:nvCxnSpPr>
        <p:spPr>
          <a:xfrm>
            <a:off x="2500078" y="2450184"/>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348918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614871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7075066"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nvGrpSpPr>
          <p:cNvPr id="16" name="Group 15"/>
          <p:cNvGrpSpPr/>
          <p:nvPr/>
        </p:nvGrpSpPr>
        <p:grpSpPr>
          <a:xfrm>
            <a:off x="6658572" y="3479782"/>
            <a:ext cx="1236148" cy="1155843"/>
            <a:chOff x="6456992" y="3479782"/>
            <a:chExt cx="1236148" cy="1155843"/>
          </a:xfrm>
        </p:grpSpPr>
        <p:sp>
          <p:nvSpPr>
            <p:cNvPr id="17" name="TextBox 16"/>
            <p:cNvSpPr txBox="1"/>
            <p:nvPr/>
          </p:nvSpPr>
          <p:spPr>
            <a:xfrm>
              <a:off x="6456992" y="3989294"/>
              <a:ext cx="1236148"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Perceptual </a:t>
              </a:r>
            </a:p>
            <a:p>
              <a:pPr algn="ctr"/>
              <a:r>
                <a:rPr lang="en-US" dirty="0" smtClean="0">
                  <a:solidFill>
                    <a:srgbClr val="FFFFFF"/>
                  </a:solidFill>
                </a:rPr>
                <a:t>Selectivity</a:t>
              </a:r>
              <a:endParaRPr lang="en-US" dirty="0">
                <a:solidFill>
                  <a:srgbClr val="FFFFFF"/>
                </a:solidFill>
              </a:endParaRPr>
            </a:p>
          </p:txBody>
        </p:sp>
        <p:cxnSp>
          <p:nvCxnSpPr>
            <p:cNvPr id="18" name="Straight Arrow Connector 17"/>
            <p:cNvCxnSpPr/>
            <p:nvPr/>
          </p:nvCxnSpPr>
          <p:spPr>
            <a:xfrm>
              <a:off x="6913802" y="3479782"/>
              <a:ext cx="0"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03335917"/>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8338" y="1471613"/>
            <a:ext cx="7874000" cy="831850"/>
          </a:xfrm>
          <a:prstGeom prst="rect">
            <a:avLst/>
          </a:prstGeom>
          <a:noFill/>
        </p:spPr>
        <p:txBody>
          <a:bodyPr>
            <a:spAutoFit/>
          </a:bodyPr>
          <a:lstStyle/>
          <a:p>
            <a:pPr>
              <a:defRPr/>
            </a:pPr>
            <a:r>
              <a:rPr lang="en-US" sz="4800" dirty="0">
                <a:latin typeface="+mj-lt"/>
                <a:ea typeface="+mn-ea"/>
                <a:cs typeface="+mn-cs"/>
              </a:rPr>
              <a:t>Thanks to:</a:t>
            </a:r>
          </a:p>
        </p:txBody>
      </p:sp>
      <p:sp>
        <p:nvSpPr>
          <p:cNvPr id="3" name="TextBox 2"/>
          <p:cNvSpPr txBox="1"/>
          <p:nvPr/>
        </p:nvSpPr>
        <p:spPr>
          <a:xfrm>
            <a:off x="825500" y="2554288"/>
            <a:ext cx="7626350" cy="584200"/>
          </a:xfrm>
          <a:prstGeom prst="rect">
            <a:avLst/>
          </a:prstGeom>
          <a:noFill/>
        </p:spPr>
        <p:txBody>
          <a:bodyPr>
            <a:spAutoFit/>
          </a:bodyPr>
          <a:lstStyle/>
          <a:p>
            <a:pPr algn="ctr">
              <a:defRPr/>
            </a:pPr>
            <a:r>
              <a:rPr lang="en-US" sz="3200" dirty="0">
                <a:latin typeface="+mj-lt"/>
                <a:ea typeface="+mn-ea"/>
                <a:cs typeface="+mn-cs"/>
              </a:rPr>
              <a:t>You, for your attention</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865" t="22953" r="6405" b="7268"/>
          <a:stretch/>
        </p:blipFill>
        <p:spPr bwMode="gray">
          <a:xfrm>
            <a:off x="1956816" y="1197446"/>
            <a:ext cx="5038344" cy="5285232"/>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248677911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2149" y="1027019"/>
            <a:ext cx="5654675"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6006353" y="5927155"/>
            <a:ext cx="3137647" cy="738664"/>
          </a:xfrm>
          <a:prstGeom prst="rect">
            <a:avLst/>
          </a:prstGeom>
          <a:noFill/>
        </p:spPr>
        <p:txBody>
          <a:bodyPr wrap="square" rtlCol="0">
            <a:spAutoFit/>
          </a:bodyPr>
          <a:lstStyle/>
          <a:p>
            <a:r>
              <a:rPr lang="en-US" sz="1400" dirty="0" err="1"/>
              <a:t>Greig</a:t>
            </a:r>
            <a:r>
              <a:rPr lang="en-US" sz="1400" dirty="0"/>
              <a:t> PR</a:t>
            </a:r>
            <a:r>
              <a:rPr lang="en-US" sz="1400" dirty="0" smtClean="0"/>
              <a:t>. et al.  Failure to perceive clinical events:  An under-recognized source of error.  Resuscitation.  2014.</a:t>
            </a:r>
            <a:endParaRPr lang="en-US" sz="1400" dirty="0"/>
          </a:p>
        </p:txBody>
      </p:sp>
    </p:spTree>
    <p:extLst>
      <p:ext uri="{BB962C8B-B14F-4D97-AF65-F5344CB8AC3E}">
        <p14:creationId xmlns:p14="http://schemas.microsoft.com/office/powerpoint/2010/main" val="293258055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1178" y="1276350"/>
            <a:ext cx="5845175" cy="527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9" name="TextBox 7"/>
          <p:cNvSpPr txBox="1">
            <a:spLocks noChangeArrowheads="1"/>
          </p:cNvSpPr>
          <p:nvPr/>
        </p:nvSpPr>
        <p:spPr bwMode="auto">
          <a:xfrm>
            <a:off x="6143813" y="1689100"/>
            <a:ext cx="2805953"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algn="ctr" eaLnBrk="1" hangingPunct="1"/>
            <a:r>
              <a:rPr lang="en-US" sz="2000" dirty="0">
                <a:latin typeface="+mn-lt"/>
                <a:cs typeface="Estrangelo Edessa" charset="0"/>
              </a:rPr>
              <a:t>“It seems likely that perceptual errors are innate and universal features of human cognition.”</a:t>
            </a:r>
          </a:p>
        </p:txBody>
      </p:sp>
      <p:sp>
        <p:nvSpPr>
          <p:cNvPr id="9" name="TextBox 8"/>
          <p:cNvSpPr txBox="1"/>
          <p:nvPr/>
        </p:nvSpPr>
        <p:spPr>
          <a:xfrm>
            <a:off x="6006353" y="5927155"/>
            <a:ext cx="3137647" cy="738664"/>
          </a:xfrm>
          <a:prstGeom prst="rect">
            <a:avLst/>
          </a:prstGeom>
          <a:noFill/>
        </p:spPr>
        <p:txBody>
          <a:bodyPr wrap="square" rtlCol="0">
            <a:spAutoFit/>
          </a:bodyPr>
          <a:lstStyle/>
          <a:p>
            <a:r>
              <a:rPr lang="en-US" sz="1400" dirty="0" err="1" smtClean="0"/>
              <a:t>Greig</a:t>
            </a:r>
            <a:r>
              <a:rPr lang="en-US" sz="1400" dirty="0" smtClean="0"/>
              <a:t> PR. et al.  Failure to perceive clinical events:  An under-recognized source of error.  Resuscitation.  2014.</a:t>
            </a:r>
            <a:endParaRPr lang="en-US" sz="1400" dirty="0"/>
          </a:p>
        </p:txBody>
      </p:sp>
      <p:sp>
        <p:nvSpPr>
          <p:cNvPr id="2" name="TextBox 1"/>
          <p:cNvSpPr txBox="1"/>
          <p:nvPr/>
        </p:nvSpPr>
        <p:spPr>
          <a:xfrm>
            <a:off x="3" y="926355"/>
            <a:ext cx="9246842" cy="338554"/>
          </a:xfrm>
          <a:prstGeom prst="rect">
            <a:avLst/>
          </a:prstGeom>
          <a:noFill/>
        </p:spPr>
        <p:txBody>
          <a:bodyPr wrap="none" rtlCol="0">
            <a:spAutoFit/>
          </a:bodyPr>
          <a:lstStyle/>
          <a:p>
            <a:r>
              <a:rPr lang="en-US" sz="1600" dirty="0" smtClean="0"/>
              <a:t>Summary of participants who correctly reported noticing each event, by level of resuscitation experience</a:t>
            </a:r>
            <a:endParaRPr lang="en-US" sz="1600" dirty="0"/>
          </a:p>
        </p:txBody>
      </p:sp>
    </p:spTree>
    <p:extLst>
      <p:ext uri="{BB962C8B-B14F-4D97-AF65-F5344CB8AC3E}">
        <p14:creationId xmlns:p14="http://schemas.microsoft.com/office/powerpoint/2010/main" val="337596514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948298"/>
            <a:ext cx="8229600" cy="1143000"/>
          </a:xfrm>
        </p:spPr>
        <p:txBody>
          <a:bodyPr/>
          <a:lstStyle/>
          <a:p>
            <a:pPr algn="ctr" eaLnBrk="1" hangingPunct="1">
              <a:defRPr/>
            </a:pPr>
            <a:r>
              <a:rPr lang="en-US" dirty="0">
                <a:cs typeface="Estrangelo Edessa" charset="0"/>
              </a:rPr>
              <a:t>Perceptual Selectivity </a:t>
            </a:r>
          </a:p>
        </p:txBody>
      </p:sp>
      <p:sp>
        <p:nvSpPr>
          <p:cNvPr id="29701" name="TextBox 15"/>
          <p:cNvSpPr txBox="1">
            <a:spLocks noChangeArrowheads="1"/>
          </p:cNvSpPr>
          <p:nvPr/>
        </p:nvSpPr>
        <p:spPr bwMode="auto">
          <a:xfrm>
            <a:off x="512763" y="2121180"/>
            <a:ext cx="8310562"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2800" dirty="0">
                <a:latin typeface="+mj-lt"/>
                <a:cs typeface="Estrangelo Edessa" charset="0"/>
              </a:rPr>
              <a:t>“According to load theory, </a:t>
            </a:r>
            <a:r>
              <a:rPr lang="en-US" sz="2800" dirty="0">
                <a:solidFill>
                  <a:srgbClr val="D53C00"/>
                </a:solidFill>
                <a:latin typeface="+mj-lt"/>
                <a:cs typeface="Estrangelo Edessa" charset="0"/>
              </a:rPr>
              <a:t>perceptual processing has limited capacity</a:t>
            </a:r>
            <a:r>
              <a:rPr lang="en-US" sz="2800" dirty="0">
                <a:latin typeface="+mj-lt"/>
                <a:cs typeface="Estrangelo Edessa" charset="0"/>
              </a:rPr>
              <a:t> but proceeds automatically in an involuntary, mandatory manner on all information within its capacity. It follows, therefore, that </a:t>
            </a:r>
            <a:r>
              <a:rPr lang="en-US" sz="2800" dirty="0">
                <a:solidFill>
                  <a:srgbClr val="D53C00"/>
                </a:solidFill>
                <a:latin typeface="+mj-lt"/>
                <a:cs typeface="Estrangelo Edessa" charset="0"/>
              </a:rPr>
              <a:t>in attended tasks involving a large amount of information, in other words high perceptual load, capacity is fully exhausted by the processing of the attended information, resulting in no perception of unattended information.</a:t>
            </a:r>
            <a:r>
              <a:rPr lang="en-US" sz="2800" dirty="0">
                <a:latin typeface="+mj-lt"/>
                <a:cs typeface="Estrangelo Edessa" charset="0"/>
              </a:rPr>
              <a:t> </a:t>
            </a:r>
          </a:p>
          <a:p>
            <a:pPr eaLnBrk="1" hangingPunct="1"/>
            <a:endParaRPr lang="en-US" sz="2800" dirty="0">
              <a:latin typeface="+mj-lt"/>
              <a:cs typeface="Estrangelo Edessa" charset="0"/>
            </a:endParaRPr>
          </a:p>
        </p:txBody>
      </p:sp>
      <p:sp>
        <p:nvSpPr>
          <p:cNvPr id="2" name="TextBox 1"/>
          <p:cNvSpPr txBox="1"/>
          <p:nvPr/>
        </p:nvSpPr>
        <p:spPr>
          <a:xfrm>
            <a:off x="179294" y="6342812"/>
            <a:ext cx="8845177" cy="523220"/>
          </a:xfrm>
          <a:prstGeom prst="rect">
            <a:avLst/>
          </a:prstGeom>
          <a:noFill/>
        </p:spPr>
        <p:txBody>
          <a:bodyPr wrap="square" rtlCol="0">
            <a:spAutoFit/>
          </a:bodyPr>
          <a:lstStyle/>
          <a:p>
            <a:r>
              <a:rPr lang="en-US" sz="1400" dirty="0" err="1" smtClean="0"/>
              <a:t>Lavie</a:t>
            </a:r>
            <a:r>
              <a:rPr lang="en-US" sz="1400" dirty="0" smtClean="0"/>
              <a:t> N. et al.  Blinded by the load:  attention, awareness and the role of perceptual load.  </a:t>
            </a:r>
            <a:r>
              <a:rPr lang="en-US" sz="1400" dirty="0" err="1" smtClean="0"/>
              <a:t>Philos</a:t>
            </a:r>
            <a:r>
              <a:rPr lang="en-US" sz="1400" dirty="0" smtClean="0"/>
              <a:t> Trans R </a:t>
            </a:r>
            <a:r>
              <a:rPr lang="en-US" sz="1400" dirty="0" err="1" smtClean="0"/>
              <a:t>Soc</a:t>
            </a:r>
            <a:r>
              <a:rPr lang="en-US" sz="1400" dirty="0" smtClean="0"/>
              <a:t> </a:t>
            </a:r>
            <a:r>
              <a:rPr lang="en-US" sz="1400" dirty="0" err="1" smtClean="0"/>
              <a:t>Lond</a:t>
            </a:r>
            <a:r>
              <a:rPr lang="en-US" sz="1400" dirty="0" smtClean="0"/>
              <a:t> B </a:t>
            </a:r>
            <a:r>
              <a:rPr lang="en-US" sz="1400" dirty="0" err="1" smtClean="0"/>
              <a:t>Biol</a:t>
            </a:r>
            <a:r>
              <a:rPr lang="en-US" sz="1400" dirty="0" smtClean="0"/>
              <a:t> Sci.  2014;369(1641):20130205. </a:t>
            </a:r>
            <a:endParaRPr lang="en-US" sz="1400" dirty="0"/>
          </a:p>
        </p:txBody>
      </p:sp>
    </p:spTree>
    <p:extLst>
      <p:ext uri="{BB962C8B-B14F-4D97-AF65-F5344CB8AC3E}">
        <p14:creationId xmlns:p14="http://schemas.microsoft.com/office/powerpoint/2010/main" val="138523329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922812"/>
            <a:ext cx="8229600" cy="1143000"/>
          </a:xfrm>
        </p:spPr>
        <p:txBody>
          <a:bodyPr>
            <a:normAutofit/>
          </a:bodyPr>
          <a:lstStyle/>
          <a:p>
            <a:pPr algn="ctr" eaLnBrk="1" hangingPunct="1">
              <a:defRPr/>
            </a:pPr>
            <a:r>
              <a:rPr lang="en-US" dirty="0">
                <a:cs typeface="Estrangelo Edessa" charset="0"/>
              </a:rPr>
              <a:t>Perceptual Selectivity </a:t>
            </a:r>
          </a:p>
        </p:txBody>
      </p:sp>
      <p:sp>
        <p:nvSpPr>
          <p:cNvPr id="30725" name="TextBox 15"/>
          <p:cNvSpPr txBox="1">
            <a:spLocks noChangeArrowheads="1"/>
          </p:cNvSpPr>
          <p:nvPr/>
        </p:nvSpPr>
        <p:spPr bwMode="auto">
          <a:xfrm>
            <a:off x="512763" y="2080005"/>
            <a:ext cx="8310562"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2800" dirty="0">
                <a:latin typeface="+mj-lt"/>
                <a:cs typeface="Estrangelo Edessa" charset="0"/>
              </a:rPr>
              <a:t>By contrast, </a:t>
            </a:r>
            <a:r>
              <a:rPr lang="en-US" sz="2800" dirty="0">
                <a:solidFill>
                  <a:srgbClr val="D53C00"/>
                </a:solidFill>
                <a:latin typeface="+mj-lt"/>
                <a:cs typeface="Estrangelo Edessa" charset="0"/>
              </a:rPr>
              <a:t>in tasks of low perceptual load</a:t>
            </a:r>
            <a:r>
              <a:rPr lang="en-US" sz="2800" dirty="0">
                <a:latin typeface="+mj-lt"/>
                <a:cs typeface="Estrangelo Edessa" charset="0"/>
              </a:rPr>
              <a:t>, because perception cannot be voluntarily stopped, spare capacity from processing the information in the attended task will inevitably spill over, </a:t>
            </a:r>
            <a:r>
              <a:rPr lang="en-US" sz="2800" dirty="0">
                <a:solidFill>
                  <a:srgbClr val="D53C00"/>
                </a:solidFill>
                <a:latin typeface="+mj-lt"/>
                <a:cs typeface="Estrangelo Edessa" charset="0"/>
              </a:rPr>
              <a:t>resulting in the perception of task-irrelevant information that people intended to ignore</a:t>
            </a:r>
            <a:r>
              <a:rPr lang="en-US" sz="2800" dirty="0" smtClean="0">
                <a:latin typeface="+mj-lt"/>
                <a:cs typeface="Estrangelo Edessa" charset="0"/>
              </a:rPr>
              <a:t>.”</a:t>
            </a:r>
            <a:endParaRPr lang="en-US" sz="2800" dirty="0">
              <a:latin typeface="+mj-lt"/>
              <a:cs typeface="Estrangelo Edessa" charset="0"/>
            </a:endParaRPr>
          </a:p>
        </p:txBody>
      </p:sp>
      <p:sp>
        <p:nvSpPr>
          <p:cNvPr id="7" name="TextBox 6"/>
          <p:cNvSpPr txBox="1"/>
          <p:nvPr/>
        </p:nvSpPr>
        <p:spPr>
          <a:xfrm>
            <a:off x="179294" y="6342812"/>
            <a:ext cx="8845177" cy="523220"/>
          </a:xfrm>
          <a:prstGeom prst="rect">
            <a:avLst/>
          </a:prstGeom>
          <a:noFill/>
        </p:spPr>
        <p:txBody>
          <a:bodyPr wrap="square" rtlCol="0">
            <a:spAutoFit/>
          </a:bodyPr>
          <a:lstStyle/>
          <a:p>
            <a:r>
              <a:rPr lang="en-US" sz="1400" dirty="0" err="1" smtClean="0"/>
              <a:t>Lavie</a:t>
            </a:r>
            <a:r>
              <a:rPr lang="en-US" sz="1400" dirty="0" smtClean="0"/>
              <a:t> N. et al.  Blinded by the load:  attention, awareness and the role of perceptual load.  </a:t>
            </a:r>
            <a:r>
              <a:rPr lang="en-US" sz="1400" dirty="0" err="1" smtClean="0"/>
              <a:t>Philos</a:t>
            </a:r>
            <a:r>
              <a:rPr lang="en-US" sz="1400" dirty="0" smtClean="0"/>
              <a:t> Trans R </a:t>
            </a:r>
            <a:r>
              <a:rPr lang="en-US" sz="1400" dirty="0" err="1" smtClean="0"/>
              <a:t>Soc</a:t>
            </a:r>
            <a:r>
              <a:rPr lang="en-US" sz="1400" dirty="0" smtClean="0"/>
              <a:t> </a:t>
            </a:r>
            <a:r>
              <a:rPr lang="en-US" sz="1400" dirty="0" err="1" smtClean="0"/>
              <a:t>Lond</a:t>
            </a:r>
            <a:r>
              <a:rPr lang="en-US" sz="1400" dirty="0" smtClean="0"/>
              <a:t> B </a:t>
            </a:r>
            <a:r>
              <a:rPr lang="en-US" sz="1400" dirty="0" err="1" smtClean="0"/>
              <a:t>Biol</a:t>
            </a:r>
            <a:r>
              <a:rPr lang="en-US" sz="1400" dirty="0" smtClean="0"/>
              <a:t> Sci.  2014;369(1641):20130205. </a:t>
            </a:r>
            <a:endParaRPr lang="en-US" sz="1400" dirty="0"/>
          </a:p>
        </p:txBody>
      </p:sp>
    </p:spTree>
    <p:extLst>
      <p:ext uri="{BB962C8B-B14F-4D97-AF65-F5344CB8AC3E}">
        <p14:creationId xmlns:p14="http://schemas.microsoft.com/office/powerpoint/2010/main" val="195856131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822" y="1337352"/>
            <a:ext cx="7500471" cy="48452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135051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a:xfrm>
            <a:off x="457200" y="1072224"/>
            <a:ext cx="8229600" cy="1143000"/>
          </a:xfrm>
        </p:spPr>
        <p:txBody>
          <a:bodyPr/>
          <a:lstStyle/>
          <a:p>
            <a:pPr eaLnBrk="1" hangingPunct="1">
              <a:defRPr/>
            </a:pPr>
            <a:r>
              <a:rPr lang="en-US" b="1" dirty="0">
                <a:latin typeface="+mn-lt"/>
                <a:cs typeface="+mj-cs"/>
              </a:rPr>
              <a:t>A Quick Poll</a:t>
            </a:r>
          </a:p>
        </p:txBody>
      </p:sp>
      <p:sp>
        <p:nvSpPr>
          <p:cNvPr id="8198" name="Rectangle 3"/>
          <p:cNvSpPr>
            <a:spLocks noGrp="1" noChangeArrowheads="1"/>
          </p:cNvSpPr>
          <p:nvPr>
            <p:ph type="body" idx="1"/>
          </p:nvPr>
        </p:nvSpPr>
        <p:spPr>
          <a:xfrm>
            <a:off x="638175" y="2675031"/>
            <a:ext cx="7924800" cy="2803525"/>
          </a:xfrm>
        </p:spPr>
        <p:txBody>
          <a:bodyPr>
            <a:normAutofit/>
          </a:bodyPr>
          <a:lstStyle/>
          <a:p>
            <a:pPr marL="0" indent="0" eaLnBrk="1" hangingPunct="1">
              <a:lnSpc>
                <a:spcPct val="90000"/>
              </a:lnSpc>
              <a:buNone/>
              <a:defRPr/>
            </a:pPr>
            <a:r>
              <a:rPr lang="en-US" dirty="0">
                <a:cs typeface="+mn-cs"/>
              </a:rPr>
              <a:t>When it gets very busy and crowded in the ED do you</a:t>
            </a:r>
            <a:r>
              <a:rPr lang="en-US" dirty="0" smtClean="0">
                <a:cs typeface="+mn-cs"/>
              </a:rPr>
              <a:t>:</a:t>
            </a:r>
            <a:endParaRPr lang="en-US" dirty="0">
              <a:cs typeface="+mn-cs"/>
            </a:endParaRPr>
          </a:p>
          <a:p>
            <a:pPr marL="381000" indent="-381000" eaLnBrk="1" hangingPunct="1">
              <a:lnSpc>
                <a:spcPct val="90000"/>
              </a:lnSpc>
              <a:buFontTx/>
              <a:buAutoNum type="alphaUcParenR"/>
              <a:defRPr/>
            </a:pPr>
            <a:r>
              <a:rPr lang="en-US" dirty="0" smtClean="0">
                <a:cs typeface="+mn-cs"/>
              </a:rPr>
              <a:t>  Work </a:t>
            </a:r>
            <a:r>
              <a:rPr lang="en-US" dirty="0">
                <a:cs typeface="+mn-cs"/>
              </a:rPr>
              <a:t>faster?</a:t>
            </a:r>
          </a:p>
          <a:p>
            <a:pPr marL="381000" indent="-381000" eaLnBrk="1" hangingPunct="1">
              <a:lnSpc>
                <a:spcPct val="90000"/>
              </a:lnSpc>
              <a:buFontTx/>
              <a:buAutoNum type="alphaUcParenR"/>
              <a:defRPr/>
            </a:pPr>
            <a:r>
              <a:rPr lang="en-US" dirty="0" smtClean="0">
                <a:cs typeface="+mn-cs"/>
              </a:rPr>
              <a:t>  Work </a:t>
            </a:r>
            <a:r>
              <a:rPr lang="en-US" dirty="0">
                <a:cs typeface="+mn-cs"/>
              </a:rPr>
              <a:t>more slowly?</a:t>
            </a:r>
          </a:p>
        </p:txBody>
      </p:sp>
    </p:spTree>
    <p:extLst>
      <p:ext uri="{BB962C8B-B14F-4D97-AF65-F5344CB8AC3E}">
        <p14:creationId xmlns:p14="http://schemas.microsoft.com/office/powerpoint/2010/main" val="258104979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19542" y="1619187"/>
            <a:ext cx="1746679" cy="830997"/>
          </a:xfrm>
          <a:prstGeom prst="rect">
            <a:avLst/>
          </a:prstGeom>
          <a:solidFill>
            <a:srgbClr val="BC004B"/>
          </a:solidFill>
        </p:spPr>
        <p:txBody>
          <a:bodyPr wrap="square" rtlCol="0">
            <a:spAutoFit/>
          </a:bodyPr>
          <a:lstStyle/>
          <a:p>
            <a:pPr algn="ctr"/>
            <a:r>
              <a:rPr lang="en-US" sz="2400" dirty="0" smtClean="0">
                <a:solidFill>
                  <a:schemeClr val="bg1"/>
                </a:solidFill>
              </a:rPr>
              <a:t>Error in</a:t>
            </a:r>
          </a:p>
          <a:p>
            <a:pPr algn="ctr"/>
            <a:r>
              <a:rPr lang="en-US" sz="2400" dirty="0" smtClean="0">
                <a:solidFill>
                  <a:schemeClr val="bg1"/>
                </a:solidFill>
              </a:rPr>
              <a:t>Judgment</a:t>
            </a:r>
            <a:endParaRPr lang="en-US" sz="2400" dirty="0">
              <a:solidFill>
                <a:schemeClr val="bg1"/>
              </a:solidFill>
            </a:endParaRPr>
          </a:p>
        </p:txBody>
      </p:sp>
      <p:sp>
        <p:nvSpPr>
          <p:cNvPr id="3" name="TextBox 2"/>
          <p:cNvSpPr txBox="1"/>
          <p:nvPr/>
        </p:nvSpPr>
        <p:spPr>
          <a:xfrm>
            <a:off x="5602609" y="1619187"/>
            <a:ext cx="1926189" cy="830997"/>
          </a:xfrm>
          <a:prstGeom prst="rect">
            <a:avLst/>
          </a:prstGeom>
          <a:solidFill>
            <a:srgbClr val="BC004B"/>
          </a:solidFill>
        </p:spPr>
        <p:txBody>
          <a:bodyPr wrap="square" rtlCol="0">
            <a:spAutoFit/>
          </a:bodyPr>
          <a:lstStyle/>
          <a:p>
            <a:pPr algn="ctr"/>
            <a:r>
              <a:rPr lang="en-US" sz="2400" dirty="0" smtClean="0">
                <a:solidFill>
                  <a:schemeClr val="bg1"/>
                </a:solidFill>
              </a:rPr>
              <a:t>Error in </a:t>
            </a:r>
          </a:p>
          <a:p>
            <a:pPr algn="ctr"/>
            <a:r>
              <a:rPr lang="en-US" sz="2400" dirty="0" smtClean="0">
                <a:solidFill>
                  <a:schemeClr val="bg1"/>
                </a:solidFill>
              </a:rPr>
              <a:t>Execution</a:t>
            </a:r>
            <a:endParaRPr lang="en-US" sz="2400" dirty="0">
              <a:solidFill>
                <a:schemeClr val="bg1"/>
              </a:solidFill>
            </a:endParaRPr>
          </a:p>
        </p:txBody>
      </p:sp>
      <p:sp>
        <p:nvSpPr>
          <p:cNvPr id="4" name="TextBox 3"/>
          <p:cNvSpPr txBox="1"/>
          <p:nvPr/>
        </p:nvSpPr>
        <p:spPr>
          <a:xfrm>
            <a:off x="2119542" y="2833451"/>
            <a:ext cx="761071" cy="646331"/>
          </a:xfrm>
          <a:prstGeom prst="rect">
            <a:avLst/>
          </a:prstGeom>
          <a:solidFill>
            <a:srgbClr val="063D98"/>
          </a:solidFill>
        </p:spPr>
        <p:txBody>
          <a:bodyPr wrap="none" rtlCol="0">
            <a:spAutoFit/>
          </a:bodyPr>
          <a:lstStyle/>
          <a:p>
            <a:pPr algn="ctr"/>
            <a:r>
              <a:rPr lang="en-US" dirty="0" smtClean="0">
                <a:solidFill>
                  <a:srgbClr val="FFFFFF"/>
                </a:solidFill>
              </a:rPr>
              <a:t>Type I </a:t>
            </a:r>
          </a:p>
          <a:p>
            <a:pPr algn="ctr"/>
            <a:r>
              <a:rPr lang="en-US" dirty="0" smtClean="0">
                <a:solidFill>
                  <a:srgbClr val="FFFFFF"/>
                </a:solidFill>
              </a:rPr>
              <a:t>Error</a:t>
            </a:r>
          </a:p>
        </p:txBody>
      </p:sp>
      <p:sp>
        <p:nvSpPr>
          <p:cNvPr id="5" name="TextBox 4"/>
          <p:cNvSpPr txBox="1"/>
          <p:nvPr/>
        </p:nvSpPr>
        <p:spPr>
          <a:xfrm>
            <a:off x="3073947" y="2833451"/>
            <a:ext cx="824865" cy="646331"/>
          </a:xfrm>
          <a:prstGeom prst="rect">
            <a:avLst/>
          </a:prstGeom>
          <a:solidFill>
            <a:srgbClr val="063D98"/>
          </a:solidFill>
        </p:spPr>
        <p:txBody>
          <a:bodyPr wrap="none" rtlCol="0">
            <a:spAutoFit/>
          </a:bodyPr>
          <a:lstStyle/>
          <a:p>
            <a:pPr algn="ctr"/>
            <a:r>
              <a:rPr lang="en-US" dirty="0" smtClean="0">
                <a:solidFill>
                  <a:srgbClr val="FFFFFF"/>
                </a:solidFill>
              </a:rPr>
              <a:t>Type II </a:t>
            </a:r>
          </a:p>
          <a:p>
            <a:pPr algn="ctr"/>
            <a:r>
              <a:rPr lang="en-US" dirty="0" smtClean="0">
                <a:solidFill>
                  <a:srgbClr val="FFFFFF"/>
                </a:solidFill>
              </a:rPr>
              <a:t>Error</a:t>
            </a:r>
            <a:endParaRPr lang="en-US" dirty="0">
              <a:solidFill>
                <a:srgbClr val="FFFFFF"/>
              </a:solidFill>
            </a:endParaRPr>
          </a:p>
        </p:txBody>
      </p:sp>
      <p:sp>
        <p:nvSpPr>
          <p:cNvPr id="14" name="TextBox 13"/>
          <p:cNvSpPr txBox="1"/>
          <p:nvPr/>
        </p:nvSpPr>
        <p:spPr>
          <a:xfrm>
            <a:off x="5602610" y="2833451"/>
            <a:ext cx="993707" cy="646331"/>
          </a:xfrm>
          <a:prstGeom prst="rect">
            <a:avLst/>
          </a:prstGeom>
          <a:solidFill>
            <a:srgbClr val="063D98"/>
          </a:solidFill>
        </p:spPr>
        <p:txBody>
          <a:bodyPr wrap="none" rtlCol="0">
            <a:spAutoFit/>
          </a:bodyPr>
          <a:lstStyle/>
          <a:p>
            <a:pPr algn="ctr"/>
            <a:r>
              <a:rPr lang="en-US" dirty="0" smtClean="0">
                <a:solidFill>
                  <a:srgbClr val="FFFFFF"/>
                </a:solidFill>
              </a:rPr>
              <a:t>Systems</a:t>
            </a:r>
          </a:p>
          <a:p>
            <a:pPr algn="ctr"/>
            <a:r>
              <a:rPr lang="en-US" dirty="0" smtClean="0">
                <a:solidFill>
                  <a:srgbClr val="FFFFFF"/>
                </a:solidFill>
              </a:rPr>
              <a:t>Error</a:t>
            </a:r>
          </a:p>
        </p:txBody>
      </p:sp>
      <p:sp>
        <p:nvSpPr>
          <p:cNvPr id="15" name="TextBox 14"/>
          <p:cNvSpPr txBox="1"/>
          <p:nvPr/>
        </p:nvSpPr>
        <p:spPr>
          <a:xfrm>
            <a:off x="6642732" y="2833451"/>
            <a:ext cx="886067" cy="646331"/>
          </a:xfrm>
          <a:prstGeom prst="rect">
            <a:avLst/>
          </a:prstGeom>
          <a:solidFill>
            <a:srgbClr val="063D98"/>
          </a:solidFill>
        </p:spPr>
        <p:txBody>
          <a:bodyPr wrap="none" rtlCol="0">
            <a:spAutoFit/>
          </a:bodyPr>
          <a:lstStyle/>
          <a:p>
            <a:pPr algn="ctr"/>
            <a:r>
              <a:rPr lang="en-US" dirty="0" smtClean="0">
                <a:solidFill>
                  <a:srgbClr val="FFFFFF"/>
                </a:solidFill>
              </a:rPr>
              <a:t>Human</a:t>
            </a:r>
          </a:p>
          <a:p>
            <a:pPr algn="ctr"/>
            <a:r>
              <a:rPr lang="en-US" dirty="0" smtClean="0">
                <a:solidFill>
                  <a:srgbClr val="FFFFFF"/>
                </a:solidFill>
              </a:rPr>
              <a:t>Error</a:t>
            </a:r>
            <a:endParaRPr lang="en-US" dirty="0">
              <a:solidFill>
                <a:srgbClr val="FFFFFF"/>
              </a:solidFill>
            </a:endParaRPr>
          </a:p>
        </p:txBody>
      </p:sp>
      <p:cxnSp>
        <p:nvCxnSpPr>
          <p:cNvPr id="7" name="Straight Arrow Connector 6"/>
          <p:cNvCxnSpPr>
            <a:endCxn id="4" idx="0"/>
          </p:cNvCxnSpPr>
          <p:nvPr/>
        </p:nvCxnSpPr>
        <p:spPr>
          <a:xfrm>
            <a:off x="2500078" y="2450184"/>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348918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614871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7075066"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endCxn id="17" idx="0"/>
          </p:cNvCxnSpPr>
          <p:nvPr/>
        </p:nvCxnSpPr>
        <p:spPr>
          <a:xfrm>
            <a:off x="3489090" y="3483642"/>
            <a:ext cx="2"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2951268" y="3993154"/>
            <a:ext cx="1075648"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Failing to </a:t>
            </a:r>
          </a:p>
          <a:p>
            <a:pPr algn="ctr"/>
            <a:r>
              <a:rPr lang="en-US" dirty="0" smtClean="0">
                <a:solidFill>
                  <a:srgbClr val="FFFFFF"/>
                </a:solidFill>
              </a:rPr>
              <a:t>See Wolf</a:t>
            </a:r>
          </a:p>
        </p:txBody>
      </p:sp>
      <p:pic>
        <p:nvPicPr>
          <p:cNvPr id="24" name="Picture 11" descr="C:\Users\Barbara\AppData\Local\Microsoft\Windows\Temporary Internet Files\Content.IE5\PGB5O6YI\MC900390910[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5015" y="4891928"/>
            <a:ext cx="1446213" cy="141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25"/>
          <p:cNvSpPr txBox="1"/>
          <p:nvPr/>
        </p:nvSpPr>
        <p:spPr>
          <a:xfrm>
            <a:off x="2099876" y="3989294"/>
            <a:ext cx="800407"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Crying</a:t>
            </a:r>
          </a:p>
          <a:p>
            <a:pPr algn="ctr"/>
            <a:r>
              <a:rPr lang="en-US" dirty="0" smtClean="0">
                <a:solidFill>
                  <a:srgbClr val="FFFFFF"/>
                </a:solidFill>
              </a:rPr>
              <a:t>Wolf</a:t>
            </a:r>
          </a:p>
        </p:txBody>
      </p:sp>
      <p:cxnSp>
        <p:nvCxnSpPr>
          <p:cNvPr id="27" name="Straight Arrow Connector 26"/>
          <p:cNvCxnSpPr>
            <a:endCxn id="26" idx="0"/>
          </p:cNvCxnSpPr>
          <p:nvPr/>
        </p:nvCxnSpPr>
        <p:spPr>
          <a:xfrm>
            <a:off x="2500078" y="3479782"/>
            <a:ext cx="2"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28" name="Picture 10" descr="C:\Users\Barbara\AppData\Local\Microsoft\Windows\Temporary Internet Files\Content.IE5\NNDB1UKE\MC900000945[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4303" y="4990354"/>
            <a:ext cx="1423084" cy="1165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786467" y="2097235"/>
            <a:ext cx="573181" cy="369332"/>
          </a:xfrm>
          <a:prstGeom prst="rect">
            <a:avLst/>
          </a:prstGeom>
          <a:noFill/>
        </p:spPr>
        <p:txBody>
          <a:bodyPr wrap="none" rtlCol="0">
            <a:spAutoFit/>
          </a:bodyPr>
          <a:lstStyle/>
          <a:p>
            <a:r>
              <a:rPr lang="en-US" dirty="0" smtClean="0"/>
              <a:t>bias</a:t>
            </a:r>
            <a:endParaRPr lang="en-US" dirty="0"/>
          </a:p>
        </p:txBody>
      </p:sp>
      <p:sp>
        <p:nvSpPr>
          <p:cNvPr id="13" name="Curved Left Arrow 12"/>
          <p:cNvSpPr/>
          <p:nvPr/>
        </p:nvSpPr>
        <p:spPr>
          <a:xfrm>
            <a:off x="1404471" y="1619187"/>
            <a:ext cx="695405" cy="836805"/>
          </a:xfrm>
          <a:prstGeom prst="curvedLeftArrow">
            <a:avLst>
              <a:gd name="adj1" fmla="val 7534"/>
              <a:gd name="adj2" fmla="val 50000"/>
              <a:gd name="adj3" fmla="val 16406"/>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nvGrpSpPr>
          <p:cNvPr id="22" name="Group 21"/>
          <p:cNvGrpSpPr/>
          <p:nvPr/>
        </p:nvGrpSpPr>
        <p:grpSpPr>
          <a:xfrm>
            <a:off x="6658572" y="3479782"/>
            <a:ext cx="1236148" cy="1155843"/>
            <a:chOff x="6456992" y="3479782"/>
            <a:chExt cx="1236148" cy="1155843"/>
          </a:xfrm>
        </p:grpSpPr>
        <p:sp>
          <p:nvSpPr>
            <p:cNvPr id="23" name="TextBox 22"/>
            <p:cNvSpPr txBox="1"/>
            <p:nvPr/>
          </p:nvSpPr>
          <p:spPr>
            <a:xfrm>
              <a:off x="6456992" y="3989294"/>
              <a:ext cx="1236148"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Perceptual </a:t>
              </a:r>
            </a:p>
            <a:p>
              <a:pPr algn="ctr"/>
              <a:r>
                <a:rPr lang="en-US" dirty="0" smtClean="0">
                  <a:solidFill>
                    <a:srgbClr val="FFFFFF"/>
                  </a:solidFill>
                </a:rPr>
                <a:t>Selectivity</a:t>
              </a:r>
              <a:endParaRPr lang="en-US" dirty="0">
                <a:solidFill>
                  <a:srgbClr val="FFFFFF"/>
                </a:solidFill>
              </a:endParaRPr>
            </a:p>
          </p:txBody>
        </p:sp>
        <p:cxnSp>
          <p:nvCxnSpPr>
            <p:cNvPr id="25" name="Straight Arrow Connector 24"/>
            <p:cNvCxnSpPr/>
            <p:nvPr/>
          </p:nvCxnSpPr>
          <p:spPr>
            <a:xfrm>
              <a:off x="6913802" y="3479782"/>
              <a:ext cx="0"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29" name="Group 28"/>
          <p:cNvGrpSpPr/>
          <p:nvPr/>
        </p:nvGrpSpPr>
        <p:grpSpPr>
          <a:xfrm>
            <a:off x="4670956" y="3479782"/>
            <a:ext cx="1886942" cy="2540837"/>
            <a:chOff x="5415886" y="3479782"/>
            <a:chExt cx="1886942" cy="2540837"/>
          </a:xfrm>
        </p:grpSpPr>
        <p:sp>
          <p:nvSpPr>
            <p:cNvPr id="30" name="TextBox 29"/>
            <p:cNvSpPr txBox="1"/>
            <p:nvPr/>
          </p:nvSpPr>
          <p:spPr>
            <a:xfrm>
              <a:off x="5415886" y="3989294"/>
              <a:ext cx="1886942" cy="2031325"/>
            </a:xfrm>
            <a:prstGeom prst="rect">
              <a:avLst/>
            </a:prstGeom>
            <a:solidFill>
              <a:schemeClr val="accent5">
                <a:lumMod val="75000"/>
              </a:schemeClr>
            </a:solidFill>
            <a:ln>
              <a:solidFill>
                <a:schemeClr val="accent1">
                  <a:lumMod val="50000"/>
                </a:schemeClr>
              </a:solidFill>
            </a:ln>
          </p:spPr>
          <p:txBody>
            <a:bodyPr wrap="none" rtlCol="0">
              <a:spAutoFit/>
            </a:bodyPr>
            <a:lstStyle/>
            <a:p>
              <a:r>
                <a:rPr lang="en-US" dirty="0" smtClean="0">
                  <a:solidFill>
                    <a:srgbClr val="FFFFFF"/>
                  </a:solidFill>
                </a:rPr>
                <a:t>Policy, procedure</a:t>
              </a:r>
            </a:p>
            <a:p>
              <a:r>
                <a:rPr lang="en-US" dirty="0" smtClean="0">
                  <a:solidFill>
                    <a:srgbClr val="FFFFFF"/>
                  </a:solidFill>
                </a:rPr>
                <a:t>Equipment</a:t>
              </a:r>
            </a:p>
            <a:p>
              <a:r>
                <a:rPr lang="en-US" dirty="0" smtClean="0">
                  <a:solidFill>
                    <a:srgbClr val="FFFFFF"/>
                  </a:solidFill>
                </a:rPr>
                <a:t>Environmental</a:t>
              </a:r>
            </a:p>
            <a:p>
              <a:r>
                <a:rPr lang="en-US" dirty="0" smtClean="0">
                  <a:solidFill>
                    <a:srgbClr val="FFFFFF"/>
                  </a:solidFill>
                </a:rPr>
                <a:t>Human resources</a:t>
              </a:r>
            </a:p>
            <a:p>
              <a:r>
                <a:rPr lang="en-US" dirty="0" smtClean="0">
                  <a:solidFill>
                    <a:srgbClr val="FFFFFF"/>
                  </a:solidFill>
                </a:rPr>
                <a:t>information</a:t>
              </a:r>
            </a:p>
            <a:p>
              <a:r>
                <a:rPr lang="en-US" dirty="0">
                  <a:solidFill>
                    <a:srgbClr val="FFFFFF"/>
                  </a:solidFill>
                </a:rPr>
                <a:t>C</a:t>
              </a:r>
              <a:r>
                <a:rPr lang="en-US" dirty="0" smtClean="0">
                  <a:solidFill>
                    <a:srgbClr val="FFFFFF"/>
                  </a:solidFill>
                </a:rPr>
                <a:t>ommunication</a:t>
              </a:r>
            </a:p>
            <a:p>
              <a:r>
                <a:rPr lang="en-US" dirty="0">
                  <a:solidFill>
                    <a:srgbClr val="FFFFFF"/>
                  </a:solidFill>
                </a:rPr>
                <a:t>O</a:t>
              </a:r>
              <a:r>
                <a:rPr lang="en-US" dirty="0" smtClean="0">
                  <a:solidFill>
                    <a:srgbClr val="FFFFFF"/>
                  </a:solidFill>
                </a:rPr>
                <a:t>rganizational</a:t>
              </a:r>
            </a:p>
          </p:txBody>
        </p:sp>
        <p:cxnSp>
          <p:nvCxnSpPr>
            <p:cNvPr id="31" name="Straight Arrow Connector 30"/>
            <p:cNvCxnSpPr/>
            <p:nvPr/>
          </p:nvCxnSpPr>
          <p:spPr>
            <a:xfrm>
              <a:off x="6913805" y="3479782"/>
              <a:ext cx="0"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277250408"/>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2"/>
          <p:cNvSpPr>
            <a:spLocks noGrp="1" noChangeArrowheads="1"/>
          </p:cNvSpPr>
          <p:nvPr>
            <p:ph type="title"/>
          </p:nvPr>
        </p:nvSpPr>
        <p:spPr>
          <a:xfrm>
            <a:off x="457200" y="842963"/>
            <a:ext cx="8229600" cy="1143000"/>
          </a:xfrm>
        </p:spPr>
        <p:txBody>
          <a:bodyPr/>
          <a:lstStyle/>
          <a:p>
            <a:pPr eaLnBrk="1" hangingPunct="1">
              <a:defRPr/>
            </a:pPr>
            <a:r>
              <a:rPr lang="en-US" sz="3600" b="1" dirty="0" smtClean="0">
                <a:latin typeface="+mn-lt"/>
                <a:cs typeface="+mj-cs"/>
              </a:rPr>
              <a:t>Case 1</a:t>
            </a:r>
            <a:endParaRPr lang="en-US" sz="3600" b="1" dirty="0">
              <a:latin typeface="+mn-lt"/>
              <a:cs typeface="+mj-cs"/>
            </a:endParaRPr>
          </a:p>
        </p:txBody>
      </p:sp>
      <p:sp>
        <p:nvSpPr>
          <p:cNvPr id="31750" name="Rectangle 3"/>
          <p:cNvSpPr>
            <a:spLocks noGrp="1" noChangeArrowheads="1"/>
          </p:cNvSpPr>
          <p:nvPr>
            <p:ph type="body" idx="1"/>
          </p:nvPr>
        </p:nvSpPr>
        <p:spPr>
          <a:xfrm>
            <a:off x="227013" y="2116137"/>
            <a:ext cx="8683625" cy="1082675"/>
          </a:xfrm>
        </p:spPr>
        <p:txBody>
          <a:bodyPr>
            <a:noAutofit/>
          </a:bodyPr>
          <a:lstStyle/>
          <a:p>
            <a:pPr marL="0" indent="0" eaLnBrk="1" hangingPunct="1">
              <a:buNone/>
              <a:defRPr/>
            </a:pPr>
            <a:r>
              <a:rPr lang="en-US" sz="2800" dirty="0">
                <a:cs typeface="+mn-cs"/>
              </a:rPr>
              <a:t>Attending signs out on rounds: “This patient really pissed me off all night long.  We gave him </a:t>
            </a:r>
            <a:r>
              <a:rPr lang="en-US" sz="2800" dirty="0" err="1">
                <a:cs typeface="+mn-cs"/>
              </a:rPr>
              <a:t>haldol</a:t>
            </a:r>
            <a:r>
              <a:rPr lang="en-US" sz="2800" dirty="0">
                <a:cs typeface="+mn-cs"/>
              </a:rPr>
              <a:t> and </a:t>
            </a:r>
            <a:r>
              <a:rPr lang="en-US" sz="2800" dirty="0" err="1">
                <a:cs typeface="+mn-cs"/>
              </a:rPr>
              <a:t>ativan</a:t>
            </a:r>
            <a:r>
              <a:rPr lang="en-US" sz="2800" dirty="0">
                <a:cs typeface="+mn-cs"/>
              </a:rPr>
              <a:t>.”</a:t>
            </a:r>
          </a:p>
        </p:txBody>
      </p:sp>
      <p:sp>
        <p:nvSpPr>
          <p:cNvPr id="260100" name="Rectangle 4"/>
          <p:cNvSpPr>
            <a:spLocks noChangeArrowheads="1"/>
          </p:cNvSpPr>
          <p:nvPr/>
        </p:nvSpPr>
        <p:spPr bwMode="gray">
          <a:xfrm>
            <a:off x="227013" y="3931957"/>
            <a:ext cx="8683625" cy="108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800" dirty="0">
                <a:cs typeface="+mn-cs"/>
              </a:rPr>
              <a:t>WBC 18, 20% bands, from 3 am  </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4853" y="1350729"/>
            <a:ext cx="2708275" cy="369332"/>
          </a:xfrm>
          <a:prstGeom prst="rect">
            <a:avLst/>
          </a:prstGeom>
          <a:solidFill>
            <a:schemeClr val="accent2">
              <a:lumMod val="75000"/>
            </a:schemeClr>
          </a:solidFill>
          <a:ln>
            <a:solidFill>
              <a:schemeClr val="accent3">
                <a:lumMod val="50000"/>
              </a:schemeClr>
            </a:solidFill>
          </a:ln>
        </p:spPr>
        <p:txBody>
          <a:bodyPr>
            <a:spAutoFit/>
          </a:bodyPr>
          <a:lstStyle/>
          <a:p>
            <a:pPr algn="ctr">
              <a:defRPr/>
            </a:pPr>
            <a:r>
              <a:rPr lang="en-US" sz="1800" dirty="0">
                <a:solidFill>
                  <a:schemeClr val="bg1"/>
                </a:solidFill>
                <a:ea typeface="+mn-ea"/>
                <a:cs typeface="+mn-cs"/>
              </a:rPr>
              <a:t>Observer-</a:t>
            </a:r>
            <a:r>
              <a:rPr lang="en-US" sz="1800" dirty="0" smtClean="0">
                <a:solidFill>
                  <a:schemeClr val="bg1"/>
                </a:solidFill>
                <a:ea typeface="+mn-ea"/>
                <a:cs typeface="+mn-cs"/>
              </a:rPr>
              <a:t>Expectancy</a:t>
            </a:r>
            <a:endParaRPr lang="en-US" sz="1800" dirty="0">
              <a:solidFill>
                <a:schemeClr val="bg1"/>
              </a:solidFill>
              <a:ea typeface="+mn-ea"/>
              <a:cs typeface="+mn-cs"/>
            </a:endParaRPr>
          </a:p>
        </p:txBody>
      </p:sp>
      <p:sp>
        <p:nvSpPr>
          <p:cNvPr id="11" name="TextBox 10"/>
          <p:cNvSpPr txBox="1"/>
          <p:nvPr/>
        </p:nvSpPr>
        <p:spPr>
          <a:xfrm>
            <a:off x="353266" y="1925404"/>
            <a:ext cx="2708275"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Outcome Bias</a:t>
            </a:r>
          </a:p>
        </p:txBody>
      </p:sp>
      <p:sp>
        <p:nvSpPr>
          <p:cNvPr id="12" name="TextBox 11"/>
          <p:cNvSpPr txBox="1"/>
          <p:nvPr/>
        </p:nvSpPr>
        <p:spPr>
          <a:xfrm>
            <a:off x="353266" y="2492141"/>
            <a:ext cx="2708275"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Selection Bias</a:t>
            </a:r>
          </a:p>
        </p:txBody>
      </p:sp>
      <p:sp>
        <p:nvSpPr>
          <p:cNvPr id="13" name="TextBox 12"/>
          <p:cNvSpPr txBox="1"/>
          <p:nvPr/>
        </p:nvSpPr>
        <p:spPr>
          <a:xfrm>
            <a:off x="353266" y="3066816"/>
            <a:ext cx="2708275"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Premature Closure</a:t>
            </a:r>
          </a:p>
        </p:txBody>
      </p:sp>
      <p:sp>
        <p:nvSpPr>
          <p:cNvPr id="14" name="TextBox 13"/>
          <p:cNvSpPr txBox="1"/>
          <p:nvPr/>
        </p:nvSpPr>
        <p:spPr>
          <a:xfrm>
            <a:off x="353266" y="3639904"/>
            <a:ext cx="2708275"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Confirmation Bias</a:t>
            </a:r>
          </a:p>
        </p:txBody>
      </p:sp>
      <p:sp>
        <p:nvSpPr>
          <p:cNvPr id="15" name="TextBox 14"/>
          <p:cNvSpPr txBox="1"/>
          <p:nvPr/>
        </p:nvSpPr>
        <p:spPr>
          <a:xfrm>
            <a:off x="354853" y="5517916"/>
            <a:ext cx="2708275"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Base Rate Fallacy</a:t>
            </a:r>
          </a:p>
        </p:txBody>
      </p:sp>
      <p:sp>
        <p:nvSpPr>
          <p:cNvPr id="16" name="TextBox 15"/>
          <p:cNvSpPr txBox="1"/>
          <p:nvPr/>
        </p:nvSpPr>
        <p:spPr>
          <a:xfrm>
            <a:off x="365966" y="6042352"/>
            <a:ext cx="26971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Planning Fallacy </a:t>
            </a:r>
          </a:p>
        </p:txBody>
      </p:sp>
      <p:sp>
        <p:nvSpPr>
          <p:cNvPr id="17" name="TextBox 16"/>
          <p:cNvSpPr txBox="1"/>
          <p:nvPr/>
        </p:nvSpPr>
        <p:spPr>
          <a:xfrm>
            <a:off x="3242516" y="1350729"/>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Framing Effect </a:t>
            </a:r>
          </a:p>
        </p:txBody>
      </p:sp>
      <p:sp>
        <p:nvSpPr>
          <p:cNvPr id="18" name="TextBox 17"/>
          <p:cNvSpPr txBox="1"/>
          <p:nvPr/>
        </p:nvSpPr>
        <p:spPr>
          <a:xfrm>
            <a:off x="3242516" y="1925404"/>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Illusion of Control</a:t>
            </a:r>
          </a:p>
        </p:txBody>
      </p:sp>
      <p:sp>
        <p:nvSpPr>
          <p:cNvPr id="19" name="TextBox 18"/>
          <p:cNvSpPr txBox="1"/>
          <p:nvPr/>
        </p:nvSpPr>
        <p:spPr>
          <a:xfrm>
            <a:off x="3242516" y="2492141"/>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The Last Illusion </a:t>
            </a:r>
          </a:p>
        </p:txBody>
      </p:sp>
      <p:sp>
        <p:nvSpPr>
          <p:cNvPr id="20" name="TextBox 19"/>
          <p:cNvSpPr txBox="1"/>
          <p:nvPr/>
        </p:nvSpPr>
        <p:spPr>
          <a:xfrm>
            <a:off x="3242516" y="3066816"/>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Consultation Paradox </a:t>
            </a:r>
          </a:p>
        </p:txBody>
      </p:sp>
      <p:sp>
        <p:nvSpPr>
          <p:cNvPr id="21" name="TextBox 20"/>
          <p:cNvSpPr txBox="1"/>
          <p:nvPr/>
        </p:nvSpPr>
        <p:spPr>
          <a:xfrm>
            <a:off x="3242516" y="4166673"/>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Omission Bias </a:t>
            </a:r>
          </a:p>
        </p:txBody>
      </p:sp>
      <p:sp>
        <p:nvSpPr>
          <p:cNvPr id="22" name="TextBox 21"/>
          <p:cNvSpPr txBox="1"/>
          <p:nvPr/>
        </p:nvSpPr>
        <p:spPr>
          <a:xfrm>
            <a:off x="3242516" y="4697832"/>
            <a:ext cx="2709862" cy="646113"/>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Magnification (Catastrophizing)</a:t>
            </a:r>
          </a:p>
        </p:txBody>
      </p:sp>
      <p:sp>
        <p:nvSpPr>
          <p:cNvPr id="23" name="TextBox 22"/>
          <p:cNvSpPr txBox="1"/>
          <p:nvPr/>
        </p:nvSpPr>
        <p:spPr>
          <a:xfrm>
            <a:off x="6147641" y="4697832"/>
            <a:ext cx="2709862" cy="646331"/>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Absolutistic Dichotomous Thinking (All or </a:t>
            </a:r>
            <a:r>
              <a:rPr lang="en-US" sz="1800" dirty="0" smtClean="0">
                <a:solidFill>
                  <a:schemeClr val="bg1"/>
                </a:solidFill>
                <a:ea typeface="+mn-ea"/>
                <a:cs typeface="+mn-cs"/>
              </a:rPr>
              <a:t>Nothing)</a:t>
            </a:r>
            <a:endParaRPr lang="en-US" sz="1800" dirty="0">
              <a:solidFill>
                <a:schemeClr val="bg1"/>
              </a:solidFill>
              <a:ea typeface="+mn-ea"/>
              <a:cs typeface="+mn-cs"/>
            </a:endParaRPr>
          </a:p>
        </p:txBody>
      </p:sp>
      <p:sp>
        <p:nvSpPr>
          <p:cNvPr id="24" name="TextBox 23"/>
          <p:cNvSpPr txBox="1"/>
          <p:nvPr/>
        </p:nvSpPr>
        <p:spPr>
          <a:xfrm>
            <a:off x="6147641" y="1350729"/>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Emotional Reasoning</a:t>
            </a:r>
          </a:p>
        </p:txBody>
      </p:sp>
      <p:sp>
        <p:nvSpPr>
          <p:cNvPr id="25" name="TextBox 24"/>
          <p:cNvSpPr txBox="1"/>
          <p:nvPr/>
        </p:nvSpPr>
        <p:spPr>
          <a:xfrm>
            <a:off x="351679" y="4697832"/>
            <a:ext cx="2709862" cy="646112"/>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Incomplete Communication</a:t>
            </a:r>
          </a:p>
        </p:txBody>
      </p:sp>
      <p:sp>
        <p:nvSpPr>
          <p:cNvPr id="26" name="TextBox 25"/>
          <p:cNvSpPr txBox="1"/>
          <p:nvPr/>
        </p:nvSpPr>
        <p:spPr>
          <a:xfrm>
            <a:off x="6147641" y="2492141"/>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Anchoring</a:t>
            </a:r>
          </a:p>
        </p:txBody>
      </p:sp>
      <p:sp>
        <p:nvSpPr>
          <p:cNvPr id="27" name="TextBox 26"/>
          <p:cNvSpPr txBox="1"/>
          <p:nvPr/>
        </p:nvSpPr>
        <p:spPr>
          <a:xfrm>
            <a:off x="6147641" y="3066816"/>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Blind Obedience</a:t>
            </a:r>
          </a:p>
        </p:txBody>
      </p:sp>
      <p:sp>
        <p:nvSpPr>
          <p:cNvPr id="28" name="TextBox 27"/>
          <p:cNvSpPr txBox="1"/>
          <p:nvPr/>
        </p:nvSpPr>
        <p:spPr>
          <a:xfrm>
            <a:off x="6147641" y="3639904"/>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Diagnostic Momentum</a:t>
            </a:r>
          </a:p>
        </p:txBody>
      </p:sp>
      <p:sp>
        <p:nvSpPr>
          <p:cNvPr id="29" name="TextBox 28"/>
          <p:cNvSpPr txBox="1"/>
          <p:nvPr/>
        </p:nvSpPr>
        <p:spPr>
          <a:xfrm>
            <a:off x="6147641" y="6042352"/>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Visceral Bias </a:t>
            </a:r>
          </a:p>
        </p:txBody>
      </p:sp>
      <p:sp>
        <p:nvSpPr>
          <p:cNvPr id="30" name="TextBox 29"/>
          <p:cNvSpPr txBox="1"/>
          <p:nvPr/>
        </p:nvSpPr>
        <p:spPr>
          <a:xfrm>
            <a:off x="6147641" y="4166673"/>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Overconfidence</a:t>
            </a:r>
          </a:p>
        </p:txBody>
      </p:sp>
      <p:sp>
        <p:nvSpPr>
          <p:cNvPr id="31" name="TextBox 30"/>
          <p:cNvSpPr txBox="1"/>
          <p:nvPr/>
        </p:nvSpPr>
        <p:spPr>
          <a:xfrm>
            <a:off x="3242516" y="5517916"/>
            <a:ext cx="2709862" cy="369887"/>
          </a:xfrm>
          <a:prstGeom prst="rect">
            <a:avLst/>
          </a:prstGeom>
          <a:solidFill>
            <a:schemeClr val="accent2">
              <a:lumMod val="75000"/>
            </a:schemeClr>
          </a:solidFill>
        </p:spPr>
        <p:txBody>
          <a:bodyPr>
            <a:spAutoFit/>
          </a:bodyPr>
          <a:lstStyle/>
          <a:p>
            <a:pPr algn="ctr">
              <a:defRPr/>
            </a:pPr>
            <a:r>
              <a:rPr lang="en-US" sz="1800" dirty="0" smtClean="0">
                <a:solidFill>
                  <a:schemeClr val="bg1"/>
                </a:solidFill>
                <a:ea typeface="+mn-ea"/>
                <a:cs typeface="+mn-cs"/>
              </a:rPr>
              <a:t>Sub-additive </a:t>
            </a:r>
            <a:r>
              <a:rPr lang="en-US" sz="1800" dirty="0">
                <a:solidFill>
                  <a:schemeClr val="bg1"/>
                </a:solidFill>
                <a:ea typeface="+mn-ea"/>
                <a:cs typeface="+mn-cs"/>
              </a:rPr>
              <a:t>Effect </a:t>
            </a:r>
          </a:p>
        </p:txBody>
      </p:sp>
      <p:sp>
        <p:nvSpPr>
          <p:cNvPr id="32" name="TextBox 31"/>
          <p:cNvSpPr txBox="1"/>
          <p:nvPr/>
        </p:nvSpPr>
        <p:spPr>
          <a:xfrm>
            <a:off x="6147641" y="5517916"/>
            <a:ext cx="2709862" cy="369888"/>
          </a:xfrm>
          <a:prstGeom prst="rect">
            <a:avLst/>
          </a:prstGeom>
          <a:solidFill>
            <a:schemeClr val="accent2">
              <a:lumMod val="75000"/>
            </a:schemeClr>
          </a:solidFill>
        </p:spPr>
        <p:txBody>
          <a:bodyPr>
            <a:spAutoFit/>
          </a:bodyPr>
          <a:lstStyle/>
          <a:p>
            <a:pPr algn="ctr">
              <a:defRPr/>
            </a:pPr>
            <a:r>
              <a:rPr lang="en-US" sz="1800" dirty="0" err="1">
                <a:solidFill>
                  <a:schemeClr val="bg1"/>
                </a:solidFill>
                <a:ea typeface="+mn-ea"/>
                <a:cs typeface="+mn-cs"/>
              </a:rPr>
              <a:t>Recency</a:t>
            </a:r>
            <a:r>
              <a:rPr lang="en-US" sz="1800" dirty="0">
                <a:solidFill>
                  <a:schemeClr val="bg1"/>
                </a:solidFill>
                <a:ea typeface="+mn-ea"/>
                <a:cs typeface="+mn-cs"/>
              </a:rPr>
              <a:t> Effect</a:t>
            </a:r>
          </a:p>
        </p:txBody>
      </p:sp>
      <p:sp>
        <p:nvSpPr>
          <p:cNvPr id="33" name="TextBox 32"/>
          <p:cNvSpPr txBox="1"/>
          <p:nvPr/>
        </p:nvSpPr>
        <p:spPr>
          <a:xfrm>
            <a:off x="6147641" y="1925404"/>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Authority Bias </a:t>
            </a:r>
          </a:p>
        </p:txBody>
      </p:sp>
      <p:sp>
        <p:nvSpPr>
          <p:cNvPr id="34" name="TextBox 33"/>
          <p:cNvSpPr txBox="1"/>
          <p:nvPr/>
        </p:nvSpPr>
        <p:spPr>
          <a:xfrm>
            <a:off x="353266" y="4166673"/>
            <a:ext cx="2708275"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Availability Heuristic</a:t>
            </a:r>
          </a:p>
        </p:txBody>
      </p:sp>
      <p:sp>
        <p:nvSpPr>
          <p:cNvPr id="35" name="TextBox 34"/>
          <p:cNvSpPr txBox="1"/>
          <p:nvPr/>
        </p:nvSpPr>
        <p:spPr>
          <a:xfrm>
            <a:off x="3242516" y="3639904"/>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Availability Cascade </a:t>
            </a:r>
          </a:p>
        </p:txBody>
      </p:sp>
      <p:sp>
        <p:nvSpPr>
          <p:cNvPr id="37" name="TextBox 36"/>
          <p:cNvSpPr txBox="1"/>
          <p:nvPr/>
        </p:nvSpPr>
        <p:spPr>
          <a:xfrm>
            <a:off x="3242516" y="6042352"/>
            <a:ext cx="26971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Reactance</a:t>
            </a:r>
          </a:p>
        </p:txBody>
      </p:sp>
    </p:spTree>
    <p:extLst>
      <p:ext uri="{BB962C8B-B14F-4D97-AF65-F5344CB8AC3E}">
        <p14:creationId xmlns:p14="http://schemas.microsoft.com/office/powerpoint/2010/main" val="419106021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6"/>
          <p:cNvSpPr>
            <a:spLocks noGrp="1" noChangeArrowheads="1"/>
          </p:cNvSpPr>
          <p:nvPr>
            <p:ph type="ftr" sz="quarter" idx="4294967295"/>
          </p:nvPr>
        </p:nvSpPr>
        <p:spPr>
          <a:xfrm>
            <a:off x="457200" y="6356350"/>
            <a:ext cx="2133600" cy="365125"/>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000">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sz="1600">
                <a:solidFill>
                  <a:schemeClr val="tx1"/>
                </a:solidFill>
                <a:latin typeface="Arial" charset="0"/>
                <a:ea typeface="ＭＳ Ｐゴシック" charset="0"/>
              </a:defRPr>
            </a:lvl3pPr>
            <a:lvl4pPr marL="1600200" indent="-228600">
              <a:defRPr sz="1400">
                <a:solidFill>
                  <a:schemeClr val="tx1"/>
                </a:solidFill>
                <a:latin typeface="Arial" charset="0"/>
                <a:ea typeface="ＭＳ Ｐゴシック" charset="0"/>
              </a:defRPr>
            </a:lvl4pPr>
            <a:lvl5pPr marL="2057400" indent="-228600">
              <a:defRPr sz="1400">
                <a:solidFill>
                  <a:schemeClr val="tx1"/>
                </a:solidFill>
                <a:latin typeface="Arial" charset="0"/>
                <a:ea typeface="ＭＳ Ｐゴシック" charset="0"/>
              </a:defRPr>
            </a:lvl5pPr>
            <a:lvl6pPr marL="2514600" indent="-228600" eaLnBrk="0" hangingPunct="0">
              <a:defRPr sz="1400">
                <a:solidFill>
                  <a:schemeClr val="tx1"/>
                </a:solidFill>
                <a:latin typeface="Arial" charset="0"/>
                <a:ea typeface="ＭＳ Ｐゴシック" charset="0"/>
              </a:defRPr>
            </a:lvl6pPr>
            <a:lvl7pPr marL="2971800" indent="-228600" eaLnBrk="0" hangingPunct="0">
              <a:defRPr sz="1400">
                <a:solidFill>
                  <a:schemeClr val="tx1"/>
                </a:solidFill>
                <a:latin typeface="Arial" charset="0"/>
                <a:ea typeface="ＭＳ Ｐゴシック" charset="0"/>
              </a:defRPr>
            </a:lvl7pPr>
            <a:lvl8pPr marL="3429000" indent="-228600" eaLnBrk="0" hangingPunct="0">
              <a:defRPr sz="1400">
                <a:solidFill>
                  <a:schemeClr val="tx1"/>
                </a:solidFill>
                <a:latin typeface="Arial" charset="0"/>
                <a:ea typeface="ＭＳ Ｐゴシック" charset="0"/>
              </a:defRPr>
            </a:lvl8pPr>
            <a:lvl9pPr marL="3886200" indent="-228600" eaLnBrk="0" hangingPunct="0">
              <a:defRPr sz="1400">
                <a:solidFill>
                  <a:schemeClr val="tx1"/>
                </a:solidFill>
                <a:latin typeface="Arial" charset="0"/>
                <a:ea typeface="ＭＳ Ｐゴシック" charset="0"/>
              </a:defRPr>
            </a:lvl9pPr>
          </a:lstStyle>
          <a:p>
            <a:pPr>
              <a:defRPr/>
            </a:pPr>
            <a:r>
              <a:rPr lang="en-US" sz="1100">
                <a:solidFill>
                  <a:schemeClr val="bg1"/>
                </a:solidFill>
              </a:rPr>
              <a:t>Truth cannot exist without error</a:t>
            </a:r>
          </a:p>
        </p:txBody>
      </p:sp>
      <p:pic>
        <p:nvPicPr>
          <p:cNvPr id="17410" name="Picture 2" descr="hit with b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5148" y="1367742"/>
            <a:ext cx="4886325"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19542" y="1619187"/>
            <a:ext cx="1746679" cy="830997"/>
          </a:xfrm>
          <a:prstGeom prst="rect">
            <a:avLst/>
          </a:prstGeom>
          <a:solidFill>
            <a:srgbClr val="BC004B"/>
          </a:solidFill>
        </p:spPr>
        <p:txBody>
          <a:bodyPr wrap="square" rtlCol="0">
            <a:spAutoFit/>
          </a:bodyPr>
          <a:lstStyle/>
          <a:p>
            <a:pPr algn="ctr"/>
            <a:r>
              <a:rPr lang="en-US" sz="2400" dirty="0" smtClean="0">
                <a:solidFill>
                  <a:schemeClr val="bg1"/>
                </a:solidFill>
              </a:rPr>
              <a:t>Error in</a:t>
            </a:r>
          </a:p>
          <a:p>
            <a:pPr algn="ctr"/>
            <a:r>
              <a:rPr lang="en-US" sz="2400" dirty="0" smtClean="0">
                <a:solidFill>
                  <a:schemeClr val="bg1"/>
                </a:solidFill>
              </a:rPr>
              <a:t>Judgment</a:t>
            </a:r>
            <a:endParaRPr lang="en-US" sz="2400" dirty="0">
              <a:solidFill>
                <a:schemeClr val="bg1"/>
              </a:solidFill>
            </a:endParaRPr>
          </a:p>
        </p:txBody>
      </p:sp>
      <p:sp>
        <p:nvSpPr>
          <p:cNvPr id="3" name="TextBox 2"/>
          <p:cNvSpPr txBox="1"/>
          <p:nvPr/>
        </p:nvSpPr>
        <p:spPr>
          <a:xfrm>
            <a:off x="5602609" y="1619187"/>
            <a:ext cx="1926189" cy="830997"/>
          </a:xfrm>
          <a:prstGeom prst="rect">
            <a:avLst/>
          </a:prstGeom>
          <a:solidFill>
            <a:srgbClr val="BC004B"/>
          </a:solidFill>
        </p:spPr>
        <p:txBody>
          <a:bodyPr wrap="square" rtlCol="0">
            <a:spAutoFit/>
          </a:bodyPr>
          <a:lstStyle/>
          <a:p>
            <a:pPr algn="ctr"/>
            <a:r>
              <a:rPr lang="en-US" sz="2400" dirty="0" smtClean="0">
                <a:solidFill>
                  <a:schemeClr val="bg1"/>
                </a:solidFill>
              </a:rPr>
              <a:t>Error in </a:t>
            </a:r>
          </a:p>
          <a:p>
            <a:pPr algn="ctr"/>
            <a:r>
              <a:rPr lang="en-US" sz="2400" dirty="0" smtClean="0">
                <a:solidFill>
                  <a:schemeClr val="bg1"/>
                </a:solidFill>
              </a:rPr>
              <a:t>Execution</a:t>
            </a:r>
            <a:endParaRPr lang="en-US" sz="2400" dirty="0">
              <a:solidFill>
                <a:schemeClr val="bg1"/>
              </a:solidFill>
            </a:endParaRPr>
          </a:p>
        </p:txBody>
      </p:sp>
      <p:sp>
        <p:nvSpPr>
          <p:cNvPr id="4" name="TextBox 3"/>
          <p:cNvSpPr txBox="1"/>
          <p:nvPr/>
        </p:nvSpPr>
        <p:spPr>
          <a:xfrm>
            <a:off x="2119542" y="2833451"/>
            <a:ext cx="761071" cy="646331"/>
          </a:xfrm>
          <a:prstGeom prst="rect">
            <a:avLst/>
          </a:prstGeom>
          <a:solidFill>
            <a:srgbClr val="063D98"/>
          </a:solidFill>
        </p:spPr>
        <p:txBody>
          <a:bodyPr wrap="none" rtlCol="0">
            <a:spAutoFit/>
          </a:bodyPr>
          <a:lstStyle/>
          <a:p>
            <a:pPr algn="ctr"/>
            <a:r>
              <a:rPr lang="en-US" dirty="0" smtClean="0">
                <a:solidFill>
                  <a:srgbClr val="FFFFFF"/>
                </a:solidFill>
              </a:rPr>
              <a:t>Type I </a:t>
            </a:r>
          </a:p>
          <a:p>
            <a:pPr algn="ctr"/>
            <a:r>
              <a:rPr lang="en-US" dirty="0" smtClean="0">
                <a:solidFill>
                  <a:srgbClr val="FFFFFF"/>
                </a:solidFill>
              </a:rPr>
              <a:t>Error</a:t>
            </a:r>
          </a:p>
        </p:txBody>
      </p:sp>
      <p:sp>
        <p:nvSpPr>
          <p:cNvPr id="5" name="TextBox 4"/>
          <p:cNvSpPr txBox="1"/>
          <p:nvPr/>
        </p:nvSpPr>
        <p:spPr>
          <a:xfrm>
            <a:off x="3073947" y="2833451"/>
            <a:ext cx="824865" cy="646331"/>
          </a:xfrm>
          <a:prstGeom prst="rect">
            <a:avLst/>
          </a:prstGeom>
          <a:solidFill>
            <a:srgbClr val="063D98"/>
          </a:solidFill>
        </p:spPr>
        <p:txBody>
          <a:bodyPr wrap="none" rtlCol="0">
            <a:spAutoFit/>
          </a:bodyPr>
          <a:lstStyle/>
          <a:p>
            <a:pPr algn="ctr"/>
            <a:r>
              <a:rPr lang="en-US" dirty="0" smtClean="0">
                <a:solidFill>
                  <a:srgbClr val="FFFFFF"/>
                </a:solidFill>
              </a:rPr>
              <a:t>Type II </a:t>
            </a:r>
          </a:p>
          <a:p>
            <a:pPr algn="ctr"/>
            <a:r>
              <a:rPr lang="en-US" dirty="0" smtClean="0">
                <a:solidFill>
                  <a:srgbClr val="FFFFFF"/>
                </a:solidFill>
              </a:rPr>
              <a:t>Error</a:t>
            </a:r>
            <a:endParaRPr lang="en-US" dirty="0">
              <a:solidFill>
                <a:srgbClr val="FFFFFF"/>
              </a:solidFill>
            </a:endParaRPr>
          </a:p>
        </p:txBody>
      </p:sp>
      <p:sp>
        <p:nvSpPr>
          <p:cNvPr id="14" name="TextBox 13"/>
          <p:cNvSpPr txBox="1"/>
          <p:nvPr/>
        </p:nvSpPr>
        <p:spPr>
          <a:xfrm>
            <a:off x="5602610" y="2833451"/>
            <a:ext cx="993707" cy="646331"/>
          </a:xfrm>
          <a:prstGeom prst="rect">
            <a:avLst/>
          </a:prstGeom>
          <a:solidFill>
            <a:srgbClr val="063D98"/>
          </a:solidFill>
        </p:spPr>
        <p:txBody>
          <a:bodyPr wrap="none" rtlCol="0">
            <a:spAutoFit/>
          </a:bodyPr>
          <a:lstStyle/>
          <a:p>
            <a:pPr algn="ctr"/>
            <a:r>
              <a:rPr lang="en-US" dirty="0" smtClean="0">
                <a:solidFill>
                  <a:srgbClr val="FFFFFF"/>
                </a:solidFill>
              </a:rPr>
              <a:t>Systems</a:t>
            </a:r>
          </a:p>
          <a:p>
            <a:pPr algn="ctr"/>
            <a:r>
              <a:rPr lang="en-US" dirty="0" smtClean="0">
                <a:solidFill>
                  <a:srgbClr val="FFFFFF"/>
                </a:solidFill>
              </a:rPr>
              <a:t>Error</a:t>
            </a:r>
          </a:p>
        </p:txBody>
      </p:sp>
      <p:sp>
        <p:nvSpPr>
          <p:cNvPr id="15" name="TextBox 14"/>
          <p:cNvSpPr txBox="1"/>
          <p:nvPr/>
        </p:nvSpPr>
        <p:spPr>
          <a:xfrm>
            <a:off x="6642732" y="2833451"/>
            <a:ext cx="886067" cy="646331"/>
          </a:xfrm>
          <a:prstGeom prst="rect">
            <a:avLst/>
          </a:prstGeom>
          <a:solidFill>
            <a:srgbClr val="063D98"/>
          </a:solidFill>
        </p:spPr>
        <p:txBody>
          <a:bodyPr wrap="none" rtlCol="0">
            <a:spAutoFit/>
          </a:bodyPr>
          <a:lstStyle/>
          <a:p>
            <a:pPr algn="ctr"/>
            <a:r>
              <a:rPr lang="en-US" dirty="0" smtClean="0">
                <a:solidFill>
                  <a:srgbClr val="FFFFFF"/>
                </a:solidFill>
              </a:rPr>
              <a:t>Human</a:t>
            </a:r>
          </a:p>
          <a:p>
            <a:pPr algn="ctr"/>
            <a:r>
              <a:rPr lang="en-US" dirty="0" smtClean="0">
                <a:solidFill>
                  <a:srgbClr val="FFFFFF"/>
                </a:solidFill>
              </a:rPr>
              <a:t>Error</a:t>
            </a:r>
            <a:endParaRPr lang="en-US" dirty="0">
              <a:solidFill>
                <a:srgbClr val="FFFFFF"/>
              </a:solidFill>
            </a:endParaRPr>
          </a:p>
        </p:txBody>
      </p:sp>
      <p:cxnSp>
        <p:nvCxnSpPr>
          <p:cNvPr id="7" name="Straight Arrow Connector 6"/>
          <p:cNvCxnSpPr>
            <a:endCxn id="4" idx="0"/>
          </p:cNvCxnSpPr>
          <p:nvPr/>
        </p:nvCxnSpPr>
        <p:spPr>
          <a:xfrm>
            <a:off x="2500078" y="2450184"/>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348918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614871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7075066"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endCxn id="17" idx="0"/>
          </p:cNvCxnSpPr>
          <p:nvPr/>
        </p:nvCxnSpPr>
        <p:spPr>
          <a:xfrm>
            <a:off x="3489090" y="3483642"/>
            <a:ext cx="2"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2951268" y="3993154"/>
            <a:ext cx="1075648"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Failing to </a:t>
            </a:r>
          </a:p>
          <a:p>
            <a:pPr algn="ctr"/>
            <a:r>
              <a:rPr lang="en-US" dirty="0" smtClean="0">
                <a:solidFill>
                  <a:srgbClr val="FFFFFF"/>
                </a:solidFill>
              </a:rPr>
              <a:t>See Wolf</a:t>
            </a:r>
          </a:p>
        </p:txBody>
      </p:sp>
      <p:pic>
        <p:nvPicPr>
          <p:cNvPr id="24" name="Picture 11" descr="C:\Users\Barbara\AppData\Local\Microsoft\Windows\Temporary Internet Files\Content.IE5\PGB5O6YI\MC900390910[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5015" y="4891928"/>
            <a:ext cx="1446213" cy="141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25"/>
          <p:cNvSpPr txBox="1"/>
          <p:nvPr/>
        </p:nvSpPr>
        <p:spPr>
          <a:xfrm>
            <a:off x="2099876" y="3989294"/>
            <a:ext cx="800407"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Crying</a:t>
            </a:r>
          </a:p>
          <a:p>
            <a:pPr algn="ctr"/>
            <a:r>
              <a:rPr lang="en-US" dirty="0" smtClean="0">
                <a:solidFill>
                  <a:srgbClr val="FFFFFF"/>
                </a:solidFill>
              </a:rPr>
              <a:t>Wolf</a:t>
            </a:r>
          </a:p>
        </p:txBody>
      </p:sp>
      <p:cxnSp>
        <p:nvCxnSpPr>
          <p:cNvPr id="27" name="Straight Arrow Connector 26"/>
          <p:cNvCxnSpPr>
            <a:endCxn id="26" idx="0"/>
          </p:cNvCxnSpPr>
          <p:nvPr/>
        </p:nvCxnSpPr>
        <p:spPr>
          <a:xfrm>
            <a:off x="2500078" y="3479782"/>
            <a:ext cx="2"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28" name="Picture 10" descr="C:\Users\Barbara\AppData\Local\Microsoft\Windows\Temporary Internet Files\Content.IE5\NNDB1UKE\MC900000945[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4303" y="4990354"/>
            <a:ext cx="1423084" cy="1165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786467" y="2097235"/>
            <a:ext cx="573181" cy="369332"/>
          </a:xfrm>
          <a:prstGeom prst="rect">
            <a:avLst/>
          </a:prstGeom>
          <a:noFill/>
        </p:spPr>
        <p:txBody>
          <a:bodyPr wrap="none" rtlCol="0">
            <a:spAutoFit/>
          </a:bodyPr>
          <a:lstStyle/>
          <a:p>
            <a:r>
              <a:rPr lang="en-US" dirty="0" smtClean="0"/>
              <a:t>bias</a:t>
            </a:r>
            <a:endParaRPr lang="en-US" dirty="0"/>
          </a:p>
        </p:txBody>
      </p:sp>
      <p:sp>
        <p:nvSpPr>
          <p:cNvPr id="13" name="Curved Left Arrow 12"/>
          <p:cNvSpPr/>
          <p:nvPr/>
        </p:nvSpPr>
        <p:spPr>
          <a:xfrm>
            <a:off x="1404471" y="1619187"/>
            <a:ext cx="695405" cy="836805"/>
          </a:xfrm>
          <a:prstGeom prst="curvedLeftArrow">
            <a:avLst>
              <a:gd name="adj1" fmla="val 7534"/>
              <a:gd name="adj2" fmla="val 50000"/>
              <a:gd name="adj3" fmla="val 16406"/>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6" name="Oval 5"/>
          <p:cNvSpPr/>
          <p:nvPr/>
        </p:nvSpPr>
        <p:spPr>
          <a:xfrm>
            <a:off x="2820849" y="3780118"/>
            <a:ext cx="1332800" cy="1052046"/>
          </a:xfrm>
          <a:prstGeom prst="ellipse">
            <a:avLst/>
          </a:prstGeom>
          <a:noFill/>
          <a:ln w="25400">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508000" y="2495612"/>
            <a:ext cx="1146317" cy="369332"/>
          </a:xfrm>
          <a:prstGeom prst="rect">
            <a:avLst/>
          </a:prstGeom>
          <a:noFill/>
          <a:ln>
            <a:solidFill>
              <a:srgbClr val="800000"/>
            </a:solidFill>
          </a:ln>
        </p:spPr>
        <p:txBody>
          <a:bodyPr wrap="none" rtlCol="0">
            <a:spAutoFit/>
          </a:bodyPr>
          <a:lstStyle/>
          <a:p>
            <a:r>
              <a:rPr lang="en-US" b="1" dirty="0" smtClean="0">
                <a:solidFill>
                  <a:srgbClr val="800000"/>
                </a:solidFill>
              </a:rPr>
              <a:t>reactance</a:t>
            </a:r>
            <a:endParaRPr lang="en-US" b="1" dirty="0">
              <a:solidFill>
                <a:srgbClr val="800000"/>
              </a:solidFill>
            </a:endParaRPr>
          </a:p>
        </p:txBody>
      </p:sp>
      <p:sp>
        <p:nvSpPr>
          <p:cNvPr id="32" name="Rectangle 2"/>
          <p:cNvSpPr txBox="1">
            <a:spLocks noChangeArrowheads="1"/>
          </p:cNvSpPr>
          <p:nvPr/>
        </p:nvSpPr>
        <p:spPr>
          <a:xfrm>
            <a:off x="457200" y="842963"/>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3600" b="1" smtClean="0">
                <a:latin typeface="+mn-lt"/>
              </a:rPr>
              <a:t>What’s the error?</a:t>
            </a:r>
            <a:endParaRPr lang="en-US" sz="3600" b="1" dirty="0">
              <a:latin typeface="+mn-lt"/>
            </a:endParaRPr>
          </a:p>
        </p:txBody>
      </p:sp>
      <p:grpSp>
        <p:nvGrpSpPr>
          <p:cNvPr id="33" name="Group 32"/>
          <p:cNvGrpSpPr/>
          <p:nvPr/>
        </p:nvGrpSpPr>
        <p:grpSpPr>
          <a:xfrm>
            <a:off x="6658572" y="3479782"/>
            <a:ext cx="1236148" cy="1155843"/>
            <a:chOff x="6456992" y="3479782"/>
            <a:chExt cx="1236148" cy="1155843"/>
          </a:xfrm>
        </p:grpSpPr>
        <p:sp>
          <p:nvSpPr>
            <p:cNvPr id="34" name="TextBox 33"/>
            <p:cNvSpPr txBox="1"/>
            <p:nvPr/>
          </p:nvSpPr>
          <p:spPr>
            <a:xfrm>
              <a:off x="6456992" y="3989294"/>
              <a:ext cx="1236148"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Perceptual </a:t>
              </a:r>
            </a:p>
            <a:p>
              <a:pPr algn="ctr"/>
              <a:r>
                <a:rPr lang="en-US" dirty="0" smtClean="0">
                  <a:solidFill>
                    <a:srgbClr val="FFFFFF"/>
                  </a:solidFill>
                </a:rPr>
                <a:t>Selectivity</a:t>
              </a:r>
              <a:endParaRPr lang="en-US" dirty="0">
                <a:solidFill>
                  <a:srgbClr val="FFFFFF"/>
                </a:solidFill>
              </a:endParaRPr>
            </a:p>
          </p:txBody>
        </p:sp>
        <p:cxnSp>
          <p:nvCxnSpPr>
            <p:cNvPr id="35" name="Straight Arrow Connector 34"/>
            <p:cNvCxnSpPr/>
            <p:nvPr/>
          </p:nvCxnSpPr>
          <p:spPr>
            <a:xfrm>
              <a:off x="6913802" y="3479782"/>
              <a:ext cx="0"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36" name="Group 35"/>
          <p:cNvGrpSpPr/>
          <p:nvPr/>
        </p:nvGrpSpPr>
        <p:grpSpPr>
          <a:xfrm>
            <a:off x="4670956" y="3479782"/>
            <a:ext cx="1886942" cy="2540837"/>
            <a:chOff x="5415886" y="3479782"/>
            <a:chExt cx="1886942" cy="2540837"/>
          </a:xfrm>
        </p:grpSpPr>
        <p:sp>
          <p:nvSpPr>
            <p:cNvPr id="37" name="TextBox 36"/>
            <p:cNvSpPr txBox="1"/>
            <p:nvPr/>
          </p:nvSpPr>
          <p:spPr>
            <a:xfrm>
              <a:off x="5415886" y="3989294"/>
              <a:ext cx="1886942" cy="2031325"/>
            </a:xfrm>
            <a:prstGeom prst="rect">
              <a:avLst/>
            </a:prstGeom>
            <a:solidFill>
              <a:schemeClr val="accent5">
                <a:lumMod val="75000"/>
              </a:schemeClr>
            </a:solidFill>
            <a:ln>
              <a:solidFill>
                <a:schemeClr val="accent1">
                  <a:lumMod val="50000"/>
                </a:schemeClr>
              </a:solidFill>
            </a:ln>
          </p:spPr>
          <p:txBody>
            <a:bodyPr wrap="none" rtlCol="0">
              <a:spAutoFit/>
            </a:bodyPr>
            <a:lstStyle/>
            <a:p>
              <a:r>
                <a:rPr lang="en-US" dirty="0" smtClean="0">
                  <a:solidFill>
                    <a:srgbClr val="FFFFFF"/>
                  </a:solidFill>
                </a:rPr>
                <a:t>Policy, procedure</a:t>
              </a:r>
            </a:p>
            <a:p>
              <a:r>
                <a:rPr lang="en-US" dirty="0" smtClean="0">
                  <a:solidFill>
                    <a:srgbClr val="FFFFFF"/>
                  </a:solidFill>
                </a:rPr>
                <a:t>Equipment</a:t>
              </a:r>
            </a:p>
            <a:p>
              <a:r>
                <a:rPr lang="en-US" dirty="0" smtClean="0">
                  <a:solidFill>
                    <a:srgbClr val="FFFFFF"/>
                  </a:solidFill>
                </a:rPr>
                <a:t>Environmental</a:t>
              </a:r>
            </a:p>
            <a:p>
              <a:r>
                <a:rPr lang="en-US" dirty="0" smtClean="0">
                  <a:solidFill>
                    <a:srgbClr val="FFFFFF"/>
                  </a:solidFill>
                </a:rPr>
                <a:t>Human resources</a:t>
              </a:r>
            </a:p>
            <a:p>
              <a:r>
                <a:rPr lang="en-US" dirty="0" smtClean="0">
                  <a:solidFill>
                    <a:srgbClr val="FFFFFF"/>
                  </a:solidFill>
                </a:rPr>
                <a:t>information</a:t>
              </a:r>
            </a:p>
            <a:p>
              <a:r>
                <a:rPr lang="en-US" dirty="0">
                  <a:solidFill>
                    <a:srgbClr val="FFFFFF"/>
                  </a:solidFill>
                </a:rPr>
                <a:t>C</a:t>
              </a:r>
              <a:r>
                <a:rPr lang="en-US" dirty="0" smtClean="0">
                  <a:solidFill>
                    <a:srgbClr val="FFFFFF"/>
                  </a:solidFill>
                </a:rPr>
                <a:t>ommunication</a:t>
              </a:r>
            </a:p>
            <a:p>
              <a:r>
                <a:rPr lang="en-US" dirty="0">
                  <a:solidFill>
                    <a:srgbClr val="FFFFFF"/>
                  </a:solidFill>
                </a:rPr>
                <a:t>O</a:t>
              </a:r>
              <a:r>
                <a:rPr lang="en-US" dirty="0" smtClean="0">
                  <a:solidFill>
                    <a:srgbClr val="FFFFFF"/>
                  </a:solidFill>
                </a:rPr>
                <a:t>rganizational</a:t>
              </a:r>
            </a:p>
          </p:txBody>
        </p:sp>
        <p:cxnSp>
          <p:nvCxnSpPr>
            <p:cNvPr id="38" name="Straight Arrow Connector 37"/>
            <p:cNvCxnSpPr/>
            <p:nvPr/>
          </p:nvCxnSpPr>
          <p:spPr>
            <a:xfrm>
              <a:off x="6913805" y="3479782"/>
              <a:ext cx="0"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188837443"/>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TextBox 6"/>
          <p:cNvSpPr txBox="1">
            <a:spLocks noChangeArrowheads="1"/>
          </p:cNvSpPr>
          <p:nvPr/>
        </p:nvSpPr>
        <p:spPr bwMode="auto">
          <a:xfrm>
            <a:off x="613429" y="2335122"/>
            <a:ext cx="7940675"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2400" dirty="0">
                <a:latin typeface="+mn-lt"/>
              </a:rPr>
              <a:t>A 90 year old woman with history of hypertension, heart failure, and asthma, presents to the ED with a chief complaint of “my doctor told me to come to the ED for low blood”.  Triage complaint is recorded as “anemia </a:t>
            </a:r>
            <a:r>
              <a:rPr lang="en-US" sz="2400" dirty="0" smtClean="0">
                <a:latin typeface="+mn-lt"/>
              </a:rPr>
              <a:t>– sent </a:t>
            </a:r>
            <a:r>
              <a:rPr lang="en-US" sz="2400" dirty="0">
                <a:latin typeface="+mn-lt"/>
              </a:rPr>
              <a:t>by PMD”.    </a:t>
            </a:r>
          </a:p>
          <a:p>
            <a:pPr eaLnBrk="1" hangingPunct="1"/>
            <a:endParaRPr lang="en-US" sz="2400" dirty="0">
              <a:latin typeface="+mn-lt"/>
            </a:endParaRPr>
          </a:p>
          <a:p>
            <a:pPr eaLnBrk="1" hangingPunct="1"/>
            <a:r>
              <a:rPr lang="en-US" sz="2400" dirty="0">
                <a:latin typeface="+mn-lt"/>
              </a:rPr>
              <a:t>T 36.8, HR 72 BP 134/65, RR 20, Pulse ox 95% RA.  Patient denies other complaint.  </a:t>
            </a:r>
          </a:p>
        </p:txBody>
      </p:sp>
      <p:sp>
        <p:nvSpPr>
          <p:cNvPr id="8" name="Rectangle 2"/>
          <p:cNvSpPr txBox="1">
            <a:spLocks noChangeArrowheads="1"/>
          </p:cNvSpPr>
          <p:nvPr/>
        </p:nvSpPr>
        <p:spPr>
          <a:xfrm>
            <a:off x="457200" y="842963"/>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latin typeface="+mn-lt"/>
              </a:rPr>
              <a:t>Case 2</a:t>
            </a:r>
            <a:endParaRPr lang="en-US" sz="3600" b="1" dirty="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TextBox 4"/>
          <p:cNvSpPr txBox="1">
            <a:spLocks noChangeArrowheads="1"/>
          </p:cNvSpPr>
          <p:nvPr/>
        </p:nvSpPr>
        <p:spPr bwMode="auto">
          <a:xfrm>
            <a:off x="647700" y="2041620"/>
            <a:ext cx="803910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2400" dirty="0" smtClean="0">
                <a:latin typeface="+mn-lt"/>
              </a:rPr>
              <a:t>The </a:t>
            </a:r>
            <a:r>
              <a:rPr lang="en-US" sz="2400" dirty="0">
                <a:latin typeface="+mn-lt"/>
              </a:rPr>
              <a:t>lab called the ED to report a grossly </a:t>
            </a:r>
            <a:r>
              <a:rPr lang="en-US" sz="2400" dirty="0" err="1" smtClean="0">
                <a:latin typeface="+mn-lt"/>
              </a:rPr>
              <a:t>hemolyzed</a:t>
            </a:r>
            <a:r>
              <a:rPr lang="en-US" sz="2400" dirty="0">
                <a:latin typeface="+mn-lt"/>
              </a:rPr>
              <a:t> </a:t>
            </a:r>
            <a:r>
              <a:rPr lang="en-US" sz="2400" dirty="0" smtClean="0">
                <a:latin typeface="+mn-lt"/>
              </a:rPr>
              <a:t>potassium</a:t>
            </a:r>
            <a:r>
              <a:rPr lang="en-US" sz="2400" dirty="0">
                <a:latin typeface="+mn-lt"/>
              </a:rPr>
              <a:t>.  The electronic medical record system was not working and </a:t>
            </a:r>
            <a:r>
              <a:rPr lang="en-US" sz="2400" dirty="0" smtClean="0">
                <a:latin typeface="+mn-lt"/>
              </a:rPr>
              <a:t>each lab result had </a:t>
            </a:r>
            <a:r>
              <a:rPr lang="en-US" sz="2400" dirty="0">
                <a:latin typeface="+mn-lt"/>
              </a:rPr>
              <a:t>to be checked </a:t>
            </a:r>
            <a:r>
              <a:rPr lang="en-US" sz="2400" dirty="0" smtClean="0">
                <a:latin typeface="+mn-lt"/>
              </a:rPr>
              <a:t>manually through a downtime program.</a:t>
            </a:r>
          </a:p>
          <a:p>
            <a:pPr eaLnBrk="1" hangingPunct="1"/>
            <a:r>
              <a:rPr lang="en-US" sz="2400" dirty="0" smtClean="0">
                <a:latin typeface="+mn-lt"/>
              </a:rPr>
              <a:t>  </a:t>
            </a:r>
            <a:endParaRPr lang="en-US" sz="2400" dirty="0">
              <a:latin typeface="+mn-lt"/>
            </a:endParaRPr>
          </a:p>
          <a:p>
            <a:pPr eaLnBrk="1" hangingPunct="1"/>
            <a:r>
              <a:rPr lang="en-US" sz="2400" dirty="0">
                <a:latin typeface="+mn-lt"/>
              </a:rPr>
              <a:t>The provider checked the labs:</a:t>
            </a:r>
          </a:p>
          <a:p>
            <a:pPr eaLnBrk="1" hangingPunct="1"/>
            <a:endParaRPr lang="en-US" sz="2400" dirty="0" smtClean="0">
              <a:latin typeface="+mn-lt"/>
            </a:endParaRPr>
          </a:p>
          <a:p>
            <a:pPr eaLnBrk="1" hangingPunct="1"/>
            <a:r>
              <a:rPr lang="en-US" sz="2400" dirty="0" err="1" smtClean="0">
                <a:latin typeface="+mn-lt"/>
              </a:rPr>
              <a:t>Wbc</a:t>
            </a:r>
            <a:r>
              <a:rPr lang="en-US" sz="2400" dirty="0">
                <a:latin typeface="+mn-lt"/>
              </a:rPr>
              <a:t>: 8.8/ </a:t>
            </a:r>
            <a:r>
              <a:rPr lang="en-US" sz="2400" dirty="0" err="1">
                <a:latin typeface="+mn-lt"/>
              </a:rPr>
              <a:t>Hb</a:t>
            </a:r>
            <a:r>
              <a:rPr lang="en-US" sz="2400" dirty="0">
                <a:latin typeface="+mn-lt"/>
              </a:rPr>
              <a:t> 12.9 / HCT 34.5/ </a:t>
            </a:r>
            <a:r>
              <a:rPr lang="en-US" sz="2400" dirty="0" err="1">
                <a:latin typeface="+mn-lt"/>
              </a:rPr>
              <a:t>Plt</a:t>
            </a:r>
            <a:r>
              <a:rPr lang="en-US" sz="2400" dirty="0">
                <a:latin typeface="+mn-lt"/>
              </a:rPr>
              <a:t> 428</a:t>
            </a:r>
          </a:p>
          <a:p>
            <a:pPr eaLnBrk="1" hangingPunct="1"/>
            <a:endParaRPr lang="en-US" sz="2400" dirty="0" smtClean="0">
              <a:latin typeface="+mn-lt"/>
            </a:endParaRPr>
          </a:p>
          <a:p>
            <a:pPr eaLnBrk="1" hangingPunct="1"/>
            <a:r>
              <a:rPr lang="en-US" sz="2400" dirty="0" smtClean="0">
                <a:latin typeface="+mn-lt"/>
              </a:rPr>
              <a:t>NA </a:t>
            </a:r>
            <a:r>
              <a:rPr lang="en-US" sz="2400" dirty="0">
                <a:latin typeface="+mn-lt"/>
              </a:rPr>
              <a:t>115, K 6.3, UA 3+ </a:t>
            </a:r>
            <a:r>
              <a:rPr lang="en-US" sz="2400" dirty="0" err="1">
                <a:latin typeface="+mn-lt"/>
              </a:rPr>
              <a:t>leuks</a:t>
            </a:r>
            <a:endParaRPr lang="en-US" sz="2400" dirty="0">
              <a:latin typeface="+mn-lt"/>
            </a:endParaRPr>
          </a:p>
        </p:txBody>
      </p:sp>
      <p:sp>
        <p:nvSpPr>
          <p:cNvPr id="8" name="Rectangle 2"/>
          <p:cNvSpPr txBox="1">
            <a:spLocks noChangeArrowheads="1"/>
          </p:cNvSpPr>
          <p:nvPr/>
        </p:nvSpPr>
        <p:spPr>
          <a:xfrm>
            <a:off x="457200" y="842963"/>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latin typeface="+mn-lt"/>
              </a:rPr>
              <a:t>Case 2</a:t>
            </a:r>
            <a:endParaRPr lang="en-US" sz="3600" b="1" dirty="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TextBox 4"/>
          <p:cNvSpPr txBox="1">
            <a:spLocks noChangeArrowheads="1"/>
          </p:cNvSpPr>
          <p:nvPr/>
        </p:nvSpPr>
        <p:spPr bwMode="auto">
          <a:xfrm>
            <a:off x="508000" y="2577354"/>
            <a:ext cx="81788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2400" dirty="0">
                <a:latin typeface="+mn-lt"/>
              </a:rPr>
              <a:t>The PA treated the patient with </a:t>
            </a:r>
            <a:r>
              <a:rPr lang="en-US" sz="2400" dirty="0" err="1">
                <a:latin typeface="+mn-lt"/>
              </a:rPr>
              <a:t>macrobid</a:t>
            </a:r>
            <a:r>
              <a:rPr lang="en-US" sz="2400" dirty="0">
                <a:latin typeface="+mn-lt"/>
              </a:rPr>
              <a:t> for a UTI and discharged the patient. </a:t>
            </a:r>
            <a:endParaRPr lang="en-US" sz="2400" dirty="0" smtClean="0">
              <a:latin typeface="+mn-lt"/>
            </a:endParaRPr>
          </a:p>
          <a:p>
            <a:pPr eaLnBrk="1" hangingPunct="1"/>
            <a:endParaRPr lang="en-US" sz="2400" dirty="0">
              <a:latin typeface="+mn-lt"/>
            </a:endParaRPr>
          </a:p>
          <a:p>
            <a:pPr eaLnBrk="1" hangingPunct="1"/>
            <a:r>
              <a:rPr lang="en-US" sz="2400" dirty="0">
                <a:latin typeface="+mn-lt"/>
              </a:rPr>
              <a:t>It was later revealed that the PMD had wanted the patient to go to the ED for low sodium, but this information was not relayed to the ED provider</a:t>
            </a:r>
            <a:r>
              <a:rPr lang="en-US" sz="2400" dirty="0" smtClean="0">
                <a:latin typeface="+mn-lt"/>
              </a:rPr>
              <a:t>. </a:t>
            </a:r>
            <a:endParaRPr lang="en-US" sz="2400" dirty="0">
              <a:latin typeface="+mn-lt"/>
            </a:endParaRPr>
          </a:p>
        </p:txBody>
      </p:sp>
      <p:sp>
        <p:nvSpPr>
          <p:cNvPr id="9" name="Rectangle 2"/>
          <p:cNvSpPr txBox="1">
            <a:spLocks noChangeArrowheads="1"/>
          </p:cNvSpPr>
          <p:nvPr/>
        </p:nvSpPr>
        <p:spPr>
          <a:xfrm>
            <a:off x="457200" y="842963"/>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latin typeface="+mn-lt"/>
              </a:rPr>
              <a:t>Case 2</a:t>
            </a:r>
            <a:endParaRPr lang="en-US" sz="3600" b="1" dirty="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4853" y="1350729"/>
            <a:ext cx="2708275" cy="369332"/>
          </a:xfrm>
          <a:prstGeom prst="rect">
            <a:avLst/>
          </a:prstGeom>
          <a:solidFill>
            <a:schemeClr val="accent2">
              <a:lumMod val="75000"/>
            </a:schemeClr>
          </a:solidFill>
          <a:ln>
            <a:solidFill>
              <a:schemeClr val="accent3">
                <a:lumMod val="50000"/>
              </a:schemeClr>
            </a:solidFill>
          </a:ln>
        </p:spPr>
        <p:txBody>
          <a:bodyPr>
            <a:spAutoFit/>
          </a:bodyPr>
          <a:lstStyle/>
          <a:p>
            <a:pPr algn="ctr">
              <a:defRPr/>
            </a:pPr>
            <a:r>
              <a:rPr lang="en-US" sz="1800" dirty="0">
                <a:solidFill>
                  <a:schemeClr val="bg1"/>
                </a:solidFill>
                <a:ea typeface="+mn-ea"/>
                <a:cs typeface="+mn-cs"/>
              </a:rPr>
              <a:t>Observer-</a:t>
            </a:r>
            <a:r>
              <a:rPr lang="en-US" sz="1800" dirty="0" smtClean="0">
                <a:solidFill>
                  <a:schemeClr val="bg1"/>
                </a:solidFill>
                <a:ea typeface="+mn-ea"/>
                <a:cs typeface="+mn-cs"/>
              </a:rPr>
              <a:t>Expectancy</a:t>
            </a:r>
            <a:endParaRPr lang="en-US" sz="1800" dirty="0">
              <a:solidFill>
                <a:schemeClr val="bg1"/>
              </a:solidFill>
              <a:ea typeface="+mn-ea"/>
              <a:cs typeface="+mn-cs"/>
            </a:endParaRPr>
          </a:p>
        </p:txBody>
      </p:sp>
      <p:sp>
        <p:nvSpPr>
          <p:cNvPr id="11" name="TextBox 10"/>
          <p:cNvSpPr txBox="1"/>
          <p:nvPr/>
        </p:nvSpPr>
        <p:spPr>
          <a:xfrm>
            <a:off x="353266" y="1925404"/>
            <a:ext cx="2708275"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Outcome Bias</a:t>
            </a:r>
          </a:p>
        </p:txBody>
      </p:sp>
      <p:sp>
        <p:nvSpPr>
          <p:cNvPr id="12" name="TextBox 11"/>
          <p:cNvSpPr txBox="1"/>
          <p:nvPr/>
        </p:nvSpPr>
        <p:spPr>
          <a:xfrm>
            <a:off x="353266" y="2492141"/>
            <a:ext cx="2708275"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Selection Bias</a:t>
            </a:r>
          </a:p>
        </p:txBody>
      </p:sp>
      <p:sp>
        <p:nvSpPr>
          <p:cNvPr id="13" name="TextBox 12"/>
          <p:cNvSpPr txBox="1"/>
          <p:nvPr/>
        </p:nvSpPr>
        <p:spPr>
          <a:xfrm>
            <a:off x="353266" y="3066816"/>
            <a:ext cx="2708275"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Premature Closure</a:t>
            </a:r>
          </a:p>
        </p:txBody>
      </p:sp>
      <p:sp>
        <p:nvSpPr>
          <p:cNvPr id="14" name="TextBox 13"/>
          <p:cNvSpPr txBox="1"/>
          <p:nvPr/>
        </p:nvSpPr>
        <p:spPr>
          <a:xfrm>
            <a:off x="353266" y="3639904"/>
            <a:ext cx="2708275"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Confirmation Bias</a:t>
            </a:r>
          </a:p>
        </p:txBody>
      </p:sp>
      <p:sp>
        <p:nvSpPr>
          <p:cNvPr id="15" name="TextBox 14"/>
          <p:cNvSpPr txBox="1"/>
          <p:nvPr/>
        </p:nvSpPr>
        <p:spPr>
          <a:xfrm>
            <a:off x="354853" y="5517916"/>
            <a:ext cx="2708275"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Base Rate Fallacy</a:t>
            </a:r>
          </a:p>
        </p:txBody>
      </p:sp>
      <p:sp>
        <p:nvSpPr>
          <p:cNvPr id="16" name="TextBox 15"/>
          <p:cNvSpPr txBox="1"/>
          <p:nvPr/>
        </p:nvSpPr>
        <p:spPr>
          <a:xfrm>
            <a:off x="365966" y="6042352"/>
            <a:ext cx="26971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Planning Fallacy </a:t>
            </a:r>
          </a:p>
        </p:txBody>
      </p:sp>
      <p:sp>
        <p:nvSpPr>
          <p:cNvPr id="17" name="TextBox 16"/>
          <p:cNvSpPr txBox="1"/>
          <p:nvPr/>
        </p:nvSpPr>
        <p:spPr>
          <a:xfrm>
            <a:off x="3242516" y="1350729"/>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Framing Effect </a:t>
            </a:r>
          </a:p>
        </p:txBody>
      </p:sp>
      <p:sp>
        <p:nvSpPr>
          <p:cNvPr id="18" name="TextBox 17"/>
          <p:cNvSpPr txBox="1"/>
          <p:nvPr/>
        </p:nvSpPr>
        <p:spPr>
          <a:xfrm>
            <a:off x="3242516" y="1925404"/>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Illusion of Control</a:t>
            </a:r>
          </a:p>
        </p:txBody>
      </p:sp>
      <p:sp>
        <p:nvSpPr>
          <p:cNvPr id="19" name="TextBox 18"/>
          <p:cNvSpPr txBox="1"/>
          <p:nvPr/>
        </p:nvSpPr>
        <p:spPr>
          <a:xfrm>
            <a:off x="3242516" y="2492141"/>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The Last Illusion </a:t>
            </a:r>
          </a:p>
        </p:txBody>
      </p:sp>
      <p:sp>
        <p:nvSpPr>
          <p:cNvPr id="20" name="TextBox 19"/>
          <p:cNvSpPr txBox="1"/>
          <p:nvPr/>
        </p:nvSpPr>
        <p:spPr>
          <a:xfrm>
            <a:off x="3242516" y="3066816"/>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Consultation Paradox </a:t>
            </a:r>
          </a:p>
        </p:txBody>
      </p:sp>
      <p:sp>
        <p:nvSpPr>
          <p:cNvPr id="21" name="TextBox 20"/>
          <p:cNvSpPr txBox="1"/>
          <p:nvPr/>
        </p:nvSpPr>
        <p:spPr>
          <a:xfrm>
            <a:off x="3242516" y="4166673"/>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Omission Bias </a:t>
            </a:r>
          </a:p>
        </p:txBody>
      </p:sp>
      <p:sp>
        <p:nvSpPr>
          <p:cNvPr id="22" name="TextBox 21"/>
          <p:cNvSpPr txBox="1"/>
          <p:nvPr/>
        </p:nvSpPr>
        <p:spPr>
          <a:xfrm>
            <a:off x="3242516" y="4697832"/>
            <a:ext cx="2709862" cy="646113"/>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Magnification (Catastrophizing)</a:t>
            </a:r>
          </a:p>
        </p:txBody>
      </p:sp>
      <p:sp>
        <p:nvSpPr>
          <p:cNvPr id="23" name="TextBox 22"/>
          <p:cNvSpPr txBox="1"/>
          <p:nvPr/>
        </p:nvSpPr>
        <p:spPr>
          <a:xfrm>
            <a:off x="6147641" y="4697832"/>
            <a:ext cx="2709862" cy="646331"/>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Absolutistic Dichotomous Thinking (All or </a:t>
            </a:r>
            <a:r>
              <a:rPr lang="en-US" sz="1800" dirty="0" smtClean="0">
                <a:solidFill>
                  <a:schemeClr val="bg1"/>
                </a:solidFill>
                <a:ea typeface="+mn-ea"/>
                <a:cs typeface="+mn-cs"/>
              </a:rPr>
              <a:t>Nothing)</a:t>
            </a:r>
            <a:endParaRPr lang="en-US" sz="1800" dirty="0">
              <a:solidFill>
                <a:schemeClr val="bg1"/>
              </a:solidFill>
              <a:ea typeface="+mn-ea"/>
              <a:cs typeface="+mn-cs"/>
            </a:endParaRPr>
          </a:p>
        </p:txBody>
      </p:sp>
      <p:sp>
        <p:nvSpPr>
          <p:cNvPr id="24" name="TextBox 23"/>
          <p:cNvSpPr txBox="1"/>
          <p:nvPr/>
        </p:nvSpPr>
        <p:spPr>
          <a:xfrm>
            <a:off x="6147641" y="1350729"/>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Emotional Reasoning</a:t>
            </a:r>
          </a:p>
        </p:txBody>
      </p:sp>
      <p:sp>
        <p:nvSpPr>
          <p:cNvPr id="25" name="TextBox 24"/>
          <p:cNvSpPr txBox="1"/>
          <p:nvPr/>
        </p:nvSpPr>
        <p:spPr>
          <a:xfrm>
            <a:off x="351679" y="4697832"/>
            <a:ext cx="2709862" cy="646112"/>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Incomplete Communication</a:t>
            </a:r>
          </a:p>
        </p:txBody>
      </p:sp>
      <p:sp>
        <p:nvSpPr>
          <p:cNvPr id="26" name="TextBox 25"/>
          <p:cNvSpPr txBox="1"/>
          <p:nvPr/>
        </p:nvSpPr>
        <p:spPr>
          <a:xfrm>
            <a:off x="6147641" y="2492141"/>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Anchoring</a:t>
            </a:r>
          </a:p>
        </p:txBody>
      </p:sp>
      <p:sp>
        <p:nvSpPr>
          <p:cNvPr id="27" name="TextBox 26"/>
          <p:cNvSpPr txBox="1"/>
          <p:nvPr/>
        </p:nvSpPr>
        <p:spPr>
          <a:xfrm>
            <a:off x="6147641" y="3066816"/>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Blind Obedience</a:t>
            </a:r>
          </a:p>
        </p:txBody>
      </p:sp>
      <p:sp>
        <p:nvSpPr>
          <p:cNvPr id="28" name="TextBox 27"/>
          <p:cNvSpPr txBox="1"/>
          <p:nvPr/>
        </p:nvSpPr>
        <p:spPr>
          <a:xfrm>
            <a:off x="6147641" y="3639904"/>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Diagnostic Momentum</a:t>
            </a:r>
          </a:p>
        </p:txBody>
      </p:sp>
      <p:sp>
        <p:nvSpPr>
          <p:cNvPr id="29" name="TextBox 28"/>
          <p:cNvSpPr txBox="1"/>
          <p:nvPr/>
        </p:nvSpPr>
        <p:spPr>
          <a:xfrm>
            <a:off x="6147641" y="6042352"/>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Visceral Bias </a:t>
            </a:r>
          </a:p>
        </p:txBody>
      </p:sp>
      <p:sp>
        <p:nvSpPr>
          <p:cNvPr id="30" name="TextBox 29"/>
          <p:cNvSpPr txBox="1"/>
          <p:nvPr/>
        </p:nvSpPr>
        <p:spPr>
          <a:xfrm>
            <a:off x="6147641" y="4166673"/>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Overconfidence</a:t>
            </a:r>
          </a:p>
        </p:txBody>
      </p:sp>
      <p:sp>
        <p:nvSpPr>
          <p:cNvPr id="31" name="TextBox 30"/>
          <p:cNvSpPr txBox="1"/>
          <p:nvPr/>
        </p:nvSpPr>
        <p:spPr>
          <a:xfrm>
            <a:off x="3242516" y="5517916"/>
            <a:ext cx="2709862" cy="369887"/>
          </a:xfrm>
          <a:prstGeom prst="rect">
            <a:avLst/>
          </a:prstGeom>
          <a:solidFill>
            <a:schemeClr val="accent2">
              <a:lumMod val="75000"/>
            </a:schemeClr>
          </a:solidFill>
        </p:spPr>
        <p:txBody>
          <a:bodyPr>
            <a:spAutoFit/>
          </a:bodyPr>
          <a:lstStyle/>
          <a:p>
            <a:pPr algn="ctr">
              <a:defRPr/>
            </a:pPr>
            <a:r>
              <a:rPr lang="en-US" sz="1800" dirty="0" smtClean="0">
                <a:solidFill>
                  <a:schemeClr val="bg1"/>
                </a:solidFill>
                <a:ea typeface="+mn-ea"/>
                <a:cs typeface="+mn-cs"/>
              </a:rPr>
              <a:t>Sub-additive </a:t>
            </a:r>
            <a:r>
              <a:rPr lang="en-US" sz="1800" dirty="0">
                <a:solidFill>
                  <a:schemeClr val="bg1"/>
                </a:solidFill>
                <a:ea typeface="+mn-ea"/>
                <a:cs typeface="+mn-cs"/>
              </a:rPr>
              <a:t>Effect </a:t>
            </a:r>
          </a:p>
        </p:txBody>
      </p:sp>
      <p:sp>
        <p:nvSpPr>
          <p:cNvPr id="32" name="TextBox 31"/>
          <p:cNvSpPr txBox="1"/>
          <p:nvPr/>
        </p:nvSpPr>
        <p:spPr>
          <a:xfrm>
            <a:off x="6147641" y="5517916"/>
            <a:ext cx="2709862" cy="369888"/>
          </a:xfrm>
          <a:prstGeom prst="rect">
            <a:avLst/>
          </a:prstGeom>
          <a:solidFill>
            <a:schemeClr val="accent2">
              <a:lumMod val="75000"/>
            </a:schemeClr>
          </a:solidFill>
        </p:spPr>
        <p:txBody>
          <a:bodyPr>
            <a:spAutoFit/>
          </a:bodyPr>
          <a:lstStyle/>
          <a:p>
            <a:pPr algn="ctr">
              <a:defRPr/>
            </a:pPr>
            <a:r>
              <a:rPr lang="en-US" sz="1800" dirty="0" err="1">
                <a:solidFill>
                  <a:schemeClr val="bg1"/>
                </a:solidFill>
                <a:ea typeface="+mn-ea"/>
                <a:cs typeface="+mn-cs"/>
              </a:rPr>
              <a:t>Recency</a:t>
            </a:r>
            <a:r>
              <a:rPr lang="en-US" sz="1800" dirty="0">
                <a:solidFill>
                  <a:schemeClr val="bg1"/>
                </a:solidFill>
                <a:ea typeface="+mn-ea"/>
                <a:cs typeface="+mn-cs"/>
              </a:rPr>
              <a:t> Effect</a:t>
            </a:r>
          </a:p>
        </p:txBody>
      </p:sp>
      <p:sp>
        <p:nvSpPr>
          <p:cNvPr id="33" name="TextBox 32"/>
          <p:cNvSpPr txBox="1"/>
          <p:nvPr/>
        </p:nvSpPr>
        <p:spPr>
          <a:xfrm>
            <a:off x="6147641" y="1925404"/>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Authority Bias </a:t>
            </a:r>
          </a:p>
        </p:txBody>
      </p:sp>
      <p:sp>
        <p:nvSpPr>
          <p:cNvPr id="34" name="TextBox 33"/>
          <p:cNvSpPr txBox="1"/>
          <p:nvPr/>
        </p:nvSpPr>
        <p:spPr>
          <a:xfrm>
            <a:off x="353266" y="4166673"/>
            <a:ext cx="2708275"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Availability Heuristic</a:t>
            </a:r>
          </a:p>
        </p:txBody>
      </p:sp>
      <p:sp>
        <p:nvSpPr>
          <p:cNvPr id="35" name="TextBox 34"/>
          <p:cNvSpPr txBox="1"/>
          <p:nvPr/>
        </p:nvSpPr>
        <p:spPr>
          <a:xfrm>
            <a:off x="3242516" y="3639904"/>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Availability Cascade </a:t>
            </a:r>
          </a:p>
        </p:txBody>
      </p:sp>
      <p:sp>
        <p:nvSpPr>
          <p:cNvPr id="37" name="TextBox 36"/>
          <p:cNvSpPr txBox="1"/>
          <p:nvPr/>
        </p:nvSpPr>
        <p:spPr>
          <a:xfrm>
            <a:off x="3242516" y="6042352"/>
            <a:ext cx="26971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Reactance</a:t>
            </a:r>
          </a:p>
        </p:txBody>
      </p:sp>
    </p:spTree>
    <p:extLst>
      <p:ext uri="{BB962C8B-B14F-4D97-AF65-F5344CB8AC3E}">
        <p14:creationId xmlns:p14="http://schemas.microsoft.com/office/powerpoint/2010/main" val="124978489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19542" y="1619187"/>
            <a:ext cx="1746679" cy="830997"/>
          </a:xfrm>
          <a:prstGeom prst="rect">
            <a:avLst/>
          </a:prstGeom>
          <a:solidFill>
            <a:srgbClr val="BC004B"/>
          </a:solidFill>
        </p:spPr>
        <p:txBody>
          <a:bodyPr wrap="square" rtlCol="0">
            <a:spAutoFit/>
          </a:bodyPr>
          <a:lstStyle/>
          <a:p>
            <a:pPr algn="ctr"/>
            <a:r>
              <a:rPr lang="en-US" sz="2400" dirty="0" smtClean="0">
                <a:solidFill>
                  <a:schemeClr val="bg1"/>
                </a:solidFill>
              </a:rPr>
              <a:t>Error in</a:t>
            </a:r>
          </a:p>
          <a:p>
            <a:pPr algn="ctr"/>
            <a:r>
              <a:rPr lang="en-US" sz="2400" dirty="0" smtClean="0">
                <a:solidFill>
                  <a:schemeClr val="bg1"/>
                </a:solidFill>
              </a:rPr>
              <a:t>Judgment</a:t>
            </a:r>
            <a:endParaRPr lang="en-US" sz="2400" dirty="0">
              <a:solidFill>
                <a:schemeClr val="bg1"/>
              </a:solidFill>
            </a:endParaRPr>
          </a:p>
        </p:txBody>
      </p:sp>
      <p:sp>
        <p:nvSpPr>
          <p:cNvPr id="3" name="TextBox 2"/>
          <p:cNvSpPr txBox="1"/>
          <p:nvPr/>
        </p:nvSpPr>
        <p:spPr>
          <a:xfrm>
            <a:off x="5602609" y="1619187"/>
            <a:ext cx="1926189" cy="830997"/>
          </a:xfrm>
          <a:prstGeom prst="rect">
            <a:avLst/>
          </a:prstGeom>
          <a:solidFill>
            <a:srgbClr val="BC004B"/>
          </a:solidFill>
        </p:spPr>
        <p:txBody>
          <a:bodyPr wrap="square" rtlCol="0">
            <a:spAutoFit/>
          </a:bodyPr>
          <a:lstStyle/>
          <a:p>
            <a:pPr algn="ctr"/>
            <a:r>
              <a:rPr lang="en-US" sz="2400" dirty="0" smtClean="0">
                <a:solidFill>
                  <a:schemeClr val="bg1"/>
                </a:solidFill>
              </a:rPr>
              <a:t>Error in </a:t>
            </a:r>
          </a:p>
          <a:p>
            <a:pPr algn="ctr"/>
            <a:r>
              <a:rPr lang="en-US" sz="2400" dirty="0" smtClean="0">
                <a:solidFill>
                  <a:schemeClr val="bg1"/>
                </a:solidFill>
              </a:rPr>
              <a:t>Execution</a:t>
            </a:r>
            <a:endParaRPr lang="en-US" sz="2400" dirty="0">
              <a:solidFill>
                <a:schemeClr val="bg1"/>
              </a:solidFill>
            </a:endParaRPr>
          </a:p>
        </p:txBody>
      </p:sp>
      <p:sp>
        <p:nvSpPr>
          <p:cNvPr id="4" name="TextBox 3"/>
          <p:cNvSpPr txBox="1"/>
          <p:nvPr/>
        </p:nvSpPr>
        <p:spPr>
          <a:xfrm>
            <a:off x="2119542" y="2833451"/>
            <a:ext cx="761071" cy="646331"/>
          </a:xfrm>
          <a:prstGeom prst="rect">
            <a:avLst/>
          </a:prstGeom>
          <a:solidFill>
            <a:srgbClr val="063D98"/>
          </a:solidFill>
        </p:spPr>
        <p:txBody>
          <a:bodyPr wrap="none" rtlCol="0">
            <a:spAutoFit/>
          </a:bodyPr>
          <a:lstStyle/>
          <a:p>
            <a:pPr algn="ctr"/>
            <a:r>
              <a:rPr lang="en-US" dirty="0" smtClean="0">
                <a:solidFill>
                  <a:srgbClr val="FFFFFF"/>
                </a:solidFill>
              </a:rPr>
              <a:t>Type I </a:t>
            </a:r>
          </a:p>
          <a:p>
            <a:pPr algn="ctr"/>
            <a:r>
              <a:rPr lang="en-US" dirty="0" smtClean="0">
                <a:solidFill>
                  <a:srgbClr val="FFFFFF"/>
                </a:solidFill>
              </a:rPr>
              <a:t>Error</a:t>
            </a:r>
          </a:p>
        </p:txBody>
      </p:sp>
      <p:sp>
        <p:nvSpPr>
          <p:cNvPr id="5" name="TextBox 4"/>
          <p:cNvSpPr txBox="1"/>
          <p:nvPr/>
        </p:nvSpPr>
        <p:spPr>
          <a:xfrm>
            <a:off x="3073947" y="2833451"/>
            <a:ext cx="824865" cy="646331"/>
          </a:xfrm>
          <a:prstGeom prst="rect">
            <a:avLst/>
          </a:prstGeom>
          <a:solidFill>
            <a:srgbClr val="063D98"/>
          </a:solidFill>
        </p:spPr>
        <p:txBody>
          <a:bodyPr wrap="none" rtlCol="0">
            <a:spAutoFit/>
          </a:bodyPr>
          <a:lstStyle/>
          <a:p>
            <a:pPr algn="ctr"/>
            <a:r>
              <a:rPr lang="en-US" dirty="0" smtClean="0">
                <a:solidFill>
                  <a:srgbClr val="FFFFFF"/>
                </a:solidFill>
              </a:rPr>
              <a:t>Type II </a:t>
            </a:r>
          </a:p>
          <a:p>
            <a:pPr algn="ctr"/>
            <a:r>
              <a:rPr lang="en-US" dirty="0" smtClean="0">
                <a:solidFill>
                  <a:srgbClr val="FFFFFF"/>
                </a:solidFill>
              </a:rPr>
              <a:t>Error</a:t>
            </a:r>
            <a:endParaRPr lang="en-US" dirty="0">
              <a:solidFill>
                <a:srgbClr val="FFFFFF"/>
              </a:solidFill>
            </a:endParaRPr>
          </a:p>
        </p:txBody>
      </p:sp>
      <p:sp>
        <p:nvSpPr>
          <p:cNvPr id="14" name="TextBox 13"/>
          <p:cNvSpPr txBox="1"/>
          <p:nvPr/>
        </p:nvSpPr>
        <p:spPr>
          <a:xfrm>
            <a:off x="5602610" y="2833451"/>
            <a:ext cx="993707" cy="646331"/>
          </a:xfrm>
          <a:prstGeom prst="rect">
            <a:avLst/>
          </a:prstGeom>
          <a:solidFill>
            <a:srgbClr val="063D98"/>
          </a:solidFill>
        </p:spPr>
        <p:txBody>
          <a:bodyPr wrap="none" rtlCol="0">
            <a:spAutoFit/>
          </a:bodyPr>
          <a:lstStyle/>
          <a:p>
            <a:pPr algn="ctr"/>
            <a:r>
              <a:rPr lang="en-US" dirty="0" smtClean="0">
                <a:solidFill>
                  <a:srgbClr val="FFFFFF"/>
                </a:solidFill>
              </a:rPr>
              <a:t>Systems</a:t>
            </a:r>
          </a:p>
          <a:p>
            <a:pPr algn="ctr"/>
            <a:r>
              <a:rPr lang="en-US" dirty="0" smtClean="0">
                <a:solidFill>
                  <a:srgbClr val="FFFFFF"/>
                </a:solidFill>
              </a:rPr>
              <a:t>Error</a:t>
            </a:r>
          </a:p>
        </p:txBody>
      </p:sp>
      <p:sp>
        <p:nvSpPr>
          <p:cNvPr id="15" name="TextBox 14"/>
          <p:cNvSpPr txBox="1"/>
          <p:nvPr/>
        </p:nvSpPr>
        <p:spPr>
          <a:xfrm>
            <a:off x="6642732" y="2833451"/>
            <a:ext cx="886067" cy="646331"/>
          </a:xfrm>
          <a:prstGeom prst="rect">
            <a:avLst/>
          </a:prstGeom>
          <a:solidFill>
            <a:srgbClr val="063D98"/>
          </a:solidFill>
        </p:spPr>
        <p:txBody>
          <a:bodyPr wrap="none" rtlCol="0">
            <a:spAutoFit/>
          </a:bodyPr>
          <a:lstStyle/>
          <a:p>
            <a:pPr algn="ctr"/>
            <a:r>
              <a:rPr lang="en-US" dirty="0" smtClean="0">
                <a:solidFill>
                  <a:srgbClr val="FFFFFF"/>
                </a:solidFill>
              </a:rPr>
              <a:t>Human</a:t>
            </a:r>
          </a:p>
          <a:p>
            <a:pPr algn="ctr"/>
            <a:r>
              <a:rPr lang="en-US" dirty="0" smtClean="0">
                <a:solidFill>
                  <a:srgbClr val="FFFFFF"/>
                </a:solidFill>
              </a:rPr>
              <a:t>Error</a:t>
            </a:r>
            <a:endParaRPr lang="en-US" dirty="0">
              <a:solidFill>
                <a:srgbClr val="FFFFFF"/>
              </a:solidFill>
            </a:endParaRPr>
          </a:p>
        </p:txBody>
      </p:sp>
      <p:cxnSp>
        <p:nvCxnSpPr>
          <p:cNvPr id="7" name="Straight Arrow Connector 6"/>
          <p:cNvCxnSpPr>
            <a:endCxn id="4" idx="0"/>
          </p:cNvCxnSpPr>
          <p:nvPr/>
        </p:nvCxnSpPr>
        <p:spPr>
          <a:xfrm>
            <a:off x="2500078" y="2450184"/>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348918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614871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7075066"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endCxn id="17" idx="0"/>
          </p:cNvCxnSpPr>
          <p:nvPr/>
        </p:nvCxnSpPr>
        <p:spPr>
          <a:xfrm>
            <a:off x="3489090" y="3483642"/>
            <a:ext cx="2"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2951268" y="3993154"/>
            <a:ext cx="1075648"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Failing to </a:t>
            </a:r>
          </a:p>
          <a:p>
            <a:pPr algn="ctr"/>
            <a:r>
              <a:rPr lang="en-US" dirty="0" smtClean="0">
                <a:solidFill>
                  <a:srgbClr val="FFFFFF"/>
                </a:solidFill>
              </a:rPr>
              <a:t>See Wolf</a:t>
            </a:r>
          </a:p>
        </p:txBody>
      </p:sp>
      <p:pic>
        <p:nvPicPr>
          <p:cNvPr id="24" name="Picture 11" descr="C:\Users\Barbara\AppData\Local\Microsoft\Windows\Temporary Internet Files\Content.IE5\PGB5O6YI\MC900390910[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5015" y="4891928"/>
            <a:ext cx="1446213" cy="141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25"/>
          <p:cNvSpPr txBox="1"/>
          <p:nvPr/>
        </p:nvSpPr>
        <p:spPr>
          <a:xfrm>
            <a:off x="2099876" y="3989294"/>
            <a:ext cx="800407"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Crying</a:t>
            </a:r>
          </a:p>
          <a:p>
            <a:pPr algn="ctr"/>
            <a:r>
              <a:rPr lang="en-US" dirty="0" smtClean="0">
                <a:solidFill>
                  <a:srgbClr val="FFFFFF"/>
                </a:solidFill>
              </a:rPr>
              <a:t>Wolf</a:t>
            </a:r>
          </a:p>
        </p:txBody>
      </p:sp>
      <p:cxnSp>
        <p:nvCxnSpPr>
          <p:cNvPr id="27" name="Straight Arrow Connector 26"/>
          <p:cNvCxnSpPr>
            <a:endCxn id="26" idx="0"/>
          </p:cNvCxnSpPr>
          <p:nvPr/>
        </p:nvCxnSpPr>
        <p:spPr>
          <a:xfrm>
            <a:off x="2500078" y="3479782"/>
            <a:ext cx="2"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28" name="Picture 10" descr="C:\Users\Barbara\AppData\Local\Microsoft\Windows\Temporary Internet Files\Content.IE5\NNDB1UKE\MC900000945[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4303" y="4990354"/>
            <a:ext cx="1423084" cy="1165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786467" y="2097235"/>
            <a:ext cx="573181" cy="369332"/>
          </a:xfrm>
          <a:prstGeom prst="rect">
            <a:avLst/>
          </a:prstGeom>
          <a:noFill/>
        </p:spPr>
        <p:txBody>
          <a:bodyPr wrap="none" rtlCol="0">
            <a:spAutoFit/>
          </a:bodyPr>
          <a:lstStyle/>
          <a:p>
            <a:r>
              <a:rPr lang="en-US" dirty="0" smtClean="0"/>
              <a:t>bias</a:t>
            </a:r>
            <a:endParaRPr lang="en-US" dirty="0"/>
          </a:p>
        </p:txBody>
      </p:sp>
      <p:sp>
        <p:nvSpPr>
          <p:cNvPr id="13" name="Curved Left Arrow 12"/>
          <p:cNvSpPr/>
          <p:nvPr/>
        </p:nvSpPr>
        <p:spPr>
          <a:xfrm>
            <a:off x="1404471" y="1619187"/>
            <a:ext cx="695405" cy="836805"/>
          </a:xfrm>
          <a:prstGeom prst="curvedLeftArrow">
            <a:avLst>
              <a:gd name="adj1" fmla="val 7534"/>
              <a:gd name="adj2" fmla="val 50000"/>
              <a:gd name="adj3" fmla="val 16406"/>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6" name="Oval 5"/>
          <p:cNvSpPr/>
          <p:nvPr/>
        </p:nvSpPr>
        <p:spPr>
          <a:xfrm>
            <a:off x="6538145" y="2704352"/>
            <a:ext cx="1147060" cy="873187"/>
          </a:xfrm>
          <a:prstGeom prst="ellipse">
            <a:avLst/>
          </a:prstGeom>
          <a:noFill/>
          <a:ln w="25400">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508000" y="2495612"/>
            <a:ext cx="974095" cy="369332"/>
          </a:xfrm>
          <a:prstGeom prst="rect">
            <a:avLst/>
          </a:prstGeom>
          <a:noFill/>
          <a:ln>
            <a:solidFill>
              <a:srgbClr val="800000"/>
            </a:solidFill>
          </a:ln>
        </p:spPr>
        <p:txBody>
          <a:bodyPr wrap="none" rtlCol="0">
            <a:spAutoFit/>
          </a:bodyPr>
          <a:lstStyle/>
          <a:p>
            <a:r>
              <a:rPr lang="en-US" b="1" dirty="0" smtClean="0">
                <a:solidFill>
                  <a:srgbClr val="800000"/>
                </a:solidFill>
              </a:rPr>
              <a:t>framing</a:t>
            </a:r>
            <a:endParaRPr lang="en-US" b="1" dirty="0">
              <a:solidFill>
                <a:srgbClr val="800000"/>
              </a:solidFill>
            </a:endParaRPr>
          </a:p>
        </p:txBody>
      </p:sp>
      <p:sp>
        <p:nvSpPr>
          <p:cNvPr id="32" name="Oval 31"/>
          <p:cNvSpPr/>
          <p:nvPr/>
        </p:nvSpPr>
        <p:spPr>
          <a:xfrm>
            <a:off x="5495672" y="2704352"/>
            <a:ext cx="1147060" cy="873187"/>
          </a:xfrm>
          <a:prstGeom prst="ellipse">
            <a:avLst/>
          </a:prstGeom>
          <a:noFill/>
          <a:ln w="25400">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2781634" y="3865530"/>
            <a:ext cx="1491542" cy="873187"/>
          </a:xfrm>
          <a:prstGeom prst="ellipse">
            <a:avLst/>
          </a:prstGeom>
          <a:noFill/>
          <a:ln w="25400">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134475" y="3016570"/>
            <a:ext cx="1722948" cy="646331"/>
          </a:xfrm>
          <a:prstGeom prst="rect">
            <a:avLst/>
          </a:prstGeom>
          <a:noFill/>
          <a:ln>
            <a:solidFill>
              <a:srgbClr val="800000"/>
            </a:solidFill>
          </a:ln>
        </p:spPr>
        <p:txBody>
          <a:bodyPr wrap="none" rtlCol="0">
            <a:spAutoFit/>
          </a:bodyPr>
          <a:lstStyle/>
          <a:p>
            <a:pPr algn="ctr"/>
            <a:r>
              <a:rPr lang="en-US" b="1" dirty="0" smtClean="0">
                <a:solidFill>
                  <a:srgbClr val="800000"/>
                </a:solidFill>
              </a:rPr>
              <a:t>incomplete</a:t>
            </a:r>
          </a:p>
          <a:p>
            <a:pPr algn="ctr"/>
            <a:r>
              <a:rPr lang="en-US" b="1" dirty="0" smtClean="0">
                <a:solidFill>
                  <a:srgbClr val="800000"/>
                </a:solidFill>
              </a:rPr>
              <a:t>communication</a:t>
            </a:r>
            <a:endParaRPr lang="en-US" b="1" dirty="0">
              <a:solidFill>
                <a:srgbClr val="800000"/>
              </a:solidFill>
            </a:endParaRPr>
          </a:p>
        </p:txBody>
      </p:sp>
      <p:sp>
        <p:nvSpPr>
          <p:cNvPr id="35" name="Rectangle 2"/>
          <p:cNvSpPr txBox="1">
            <a:spLocks noChangeArrowheads="1"/>
          </p:cNvSpPr>
          <p:nvPr/>
        </p:nvSpPr>
        <p:spPr>
          <a:xfrm>
            <a:off x="457200" y="842963"/>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latin typeface="+mn-lt"/>
              </a:rPr>
              <a:t>What’s the error?</a:t>
            </a:r>
            <a:endParaRPr lang="en-US" sz="3600" b="1" dirty="0">
              <a:latin typeface="+mn-lt"/>
            </a:endParaRPr>
          </a:p>
        </p:txBody>
      </p:sp>
      <p:grpSp>
        <p:nvGrpSpPr>
          <p:cNvPr id="36" name="Group 35"/>
          <p:cNvGrpSpPr/>
          <p:nvPr/>
        </p:nvGrpSpPr>
        <p:grpSpPr>
          <a:xfrm>
            <a:off x="6658572" y="3479782"/>
            <a:ext cx="1236148" cy="1155843"/>
            <a:chOff x="6456992" y="3479782"/>
            <a:chExt cx="1236148" cy="1155843"/>
          </a:xfrm>
        </p:grpSpPr>
        <p:sp>
          <p:nvSpPr>
            <p:cNvPr id="37" name="TextBox 36"/>
            <p:cNvSpPr txBox="1"/>
            <p:nvPr/>
          </p:nvSpPr>
          <p:spPr>
            <a:xfrm>
              <a:off x="6456992" y="3989294"/>
              <a:ext cx="1236148"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Perceptual </a:t>
              </a:r>
            </a:p>
            <a:p>
              <a:pPr algn="ctr"/>
              <a:r>
                <a:rPr lang="en-US" dirty="0" smtClean="0">
                  <a:solidFill>
                    <a:srgbClr val="FFFFFF"/>
                  </a:solidFill>
                </a:rPr>
                <a:t>Selectivity</a:t>
              </a:r>
              <a:endParaRPr lang="en-US" dirty="0">
                <a:solidFill>
                  <a:srgbClr val="FFFFFF"/>
                </a:solidFill>
              </a:endParaRPr>
            </a:p>
          </p:txBody>
        </p:sp>
        <p:cxnSp>
          <p:nvCxnSpPr>
            <p:cNvPr id="38" name="Straight Arrow Connector 37"/>
            <p:cNvCxnSpPr/>
            <p:nvPr/>
          </p:nvCxnSpPr>
          <p:spPr>
            <a:xfrm>
              <a:off x="6913802" y="3479782"/>
              <a:ext cx="0"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39" name="Group 38"/>
          <p:cNvGrpSpPr/>
          <p:nvPr/>
        </p:nvGrpSpPr>
        <p:grpSpPr>
          <a:xfrm>
            <a:off x="4670956" y="3479782"/>
            <a:ext cx="1886942" cy="2540837"/>
            <a:chOff x="5415886" y="3479782"/>
            <a:chExt cx="1886942" cy="2540837"/>
          </a:xfrm>
        </p:grpSpPr>
        <p:sp>
          <p:nvSpPr>
            <p:cNvPr id="40" name="TextBox 39"/>
            <p:cNvSpPr txBox="1"/>
            <p:nvPr/>
          </p:nvSpPr>
          <p:spPr>
            <a:xfrm>
              <a:off x="5415886" y="3989294"/>
              <a:ext cx="1886942" cy="2031325"/>
            </a:xfrm>
            <a:prstGeom prst="rect">
              <a:avLst/>
            </a:prstGeom>
            <a:solidFill>
              <a:schemeClr val="accent5">
                <a:lumMod val="75000"/>
              </a:schemeClr>
            </a:solidFill>
            <a:ln>
              <a:solidFill>
                <a:schemeClr val="accent1">
                  <a:lumMod val="50000"/>
                </a:schemeClr>
              </a:solidFill>
            </a:ln>
          </p:spPr>
          <p:txBody>
            <a:bodyPr wrap="none" rtlCol="0">
              <a:spAutoFit/>
            </a:bodyPr>
            <a:lstStyle/>
            <a:p>
              <a:r>
                <a:rPr lang="en-US" dirty="0" smtClean="0">
                  <a:solidFill>
                    <a:srgbClr val="FFFFFF"/>
                  </a:solidFill>
                </a:rPr>
                <a:t>Policy, procedure</a:t>
              </a:r>
            </a:p>
            <a:p>
              <a:r>
                <a:rPr lang="en-US" dirty="0" smtClean="0">
                  <a:solidFill>
                    <a:srgbClr val="FFFFFF"/>
                  </a:solidFill>
                </a:rPr>
                <a:t>Equipment</a:t>
              </a:r>
            </a:p>
            <a:p>
              <a:r>
                <a:rPr lang="en-US" dirty="0" smtClean="0">
                  <a:solidFill>
                    <a:srgbClr val="FFFFFF"/>
                  </a:solidFill>
                </a:rPr>
                <a:t>Environmental</a:t>
              </a:r>
            </a:p>
            <a:p>
              <a:r>
                <a:rPr lang="en-US" dirty="0" smtClean="0">
                  <a:solidFill>
                    <a:srgbClr val="FFFFFF"/>
                  </a:solidFill>
                </a:rPr>
                <a:t>Human resources</a:t>
              </a:r>
            </a:p>
            <a:p>
              <a:r>
                <a:rPr lang="en-US" dirty="0" smtClean="0">
                  <a:solidFill>
                    <a:srgbClr val="FFFFFF"/>
                  </a:solidFill>
                </a:rPr>
                <a:t>information</a:t>
              </a:r>
            </a:p>
            <a:p>
              <a:r>
                <a:rPr lang="en-US" dirty="0">
                  <a:solidFill>
                    <a:srgbClr val="FFFFFF"/>
                  </a:solidFill>
                </a:rPr>
                <a:t>C</a:t>
              </a:r>
              <a:r>
                <a:rPr lang="en-US" dirty="0" smtClean="0">
                  <a:solidFill>
                    <a:srgbClr val="FFFFFF"/>
                  </a:solidFill>
                </a:rPr>
                <a:t>ommunication</a:t>
              </a:r>
            </a:p>
            <a:p>
              <a:r>
                <a:rPr lang="en-US" dirty="0">
                  <a:solidFill>
                    <a:srgbClr val="FFFFFF"/>
                  </a:solidFill>
                </a:rPr>
                <a:t>O</a:t>
              </a:r>
              <a:r>
                <a:rPr lang="en-US" dirty="0" smtClean="0">
                  <a:solidFill>
                    <a:srgbClr val="FFFFFF"/>
                  </a:solidFill>
                </a:rPr>
                <a:t>rganizational</a:t>
              </a:r>
            </a:p>
          </p:txBody>
        </p:sp>
        <p:cxnSp>
          <p:nvCxnSpPr>
            <p:cNvPr id="41" name="Straight Arrow Connector 40"/>
            <p:cNvCxnSpPr/>
            <p:nvPr/>
          </p:nvCxnSpPr>
          <p:spPr>
            <a:xfrm>
              <a:off x="6913805" y="3479782"/>
              <a:ext cx="0"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730626840"/>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500"/>
                                        <p:tgtEl>
                                          <p:spTgt spid="3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500"/>
                                        <p:tgtEl>
                                          <p:spTgt spid="3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32" grpId="0" animBg="1"/>
      <p:bldP spid="33" grpId="0" animBg="1"/>
      <p:bldP spid="3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TextBox 1"/>
          <p:cNvSpPr txBox="1">
            <a:spLocks noChangeArrowheads="1"/>
          </p:cNvSpPr>
          <p:nvPr/>
        </p:nvSpPr>
        <p:spPr bwMode="auto">
          <a:xfrm>
            <a:off x="1114424" y="2011108"/>
            <a:ext cx="7357223"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2400" dirty="0">
                <a:latin typeface="+mn-lt"/>
              </a:rPr>
              <a:t>A 38 year old woman with history of pregnancy presented to the ED with a complaint of vaginal bleeding.  </a:t>
            </a:r>
            <a:endParaRPr lang="en-US" sz="2400" dirty="0" smtClean="0">
              <a:latin typeface="+mn-lt"/>
            </a:endParaRPr>
          </a:p>
          <a:p>
            <a:pPr eaLnBrk="1" hangingPunct="1"/>
            <a:endParaRPr lang="en-US" sz="2400" dirty="0">
              <a:latin typeface="+mn-lt"/>
            </a:endParaRPr>
          </a:p>
          <a:p>
            <a:pPr eaLnBrk="1" hangingPunct="1"/>
            <a:r>
              <a:rPr lang="en-US" sz="2400" dirty="0">
                <a:latin typeface="+mn-lt"/>
              </a:rPr>
              <a:t>Initial vital signs at 17:34 were: T 36.8, HR 82, BP 148/</a:t>
            </a:r>
            <a:r>
              <a:rPr lang="en-US" sz="2400" dirty="0" smtClean="0">
                <a:latin typeface="+mn-lt"/>
              </a:rPr>
              <a:t>73, </a:t>
            </a:r>
            <a:r>
              <a:rPr lang="en-US" sz="2400" dirty="0">
                <a:latin typeface="+mn-lt"/>
              </a:rPr>
              <a:t>RR 20,</a:t>
            </a:r>
            <a:r>
              <a:rPr lang="en-US" sz="2400" dirty="0" smtClean="0">
                <a:latin typeface="+mn-lt"/>
              </a:rPr>
              <a:t> O2 100%, </a:t>
            </a:r>
            <a:r>
              <a:rPr lang="en-US" sz="2400" dirty="0">
                <a:latin typeface="+mn-lt"/>
              </a:rPr>
              <a:t>Pain scale 0/</a:t>
            </a:r>
            <a:r>
              <a:rPr lang="en-US" sz="2400" dirty="0" smtClean="0">
                <a:latin typeface="+mn-lt"/>
              </a:rPr>
              <a:t>10</a:t>
            </a:r>
          </a:p>
          <a:p>
            <a:pPr eaLnBrk="1" hangingPunct="1"/>
            <a:endParaRPr lang="en-US" sz="2400" dirty="0">
              <a:latin typeface="+mn-lt"/>
            </a:endParaRPr>
          </a:p>
          <a:p>
            <a:pPr eaLnBrk="1" hangingPunct="1"/>
            <a:r>
              <a:rPr lang="en-US" sz="2400" dirty="0">
                <a:latin typeface="+mn-lt"/>
              </a:rPr>
              <a:t>LMP approximately 6 weeks prior to date of service</a:t>
            </a:r>
          </a:p>
          <a:p>
            <a:pPr eaLnBrk="1" hangingPunct="1"/>
            <a:r>
              <a:rPr lang="en-US" sz="2400" dirty="0">
                <a:latin typeface="+mn-lt"/>
              </a:rPr>
              <a:t>Patient is well appearing, ambulatory, has scant red blood in vaginal vault, </a:t>
            </a:r>
            <a:r>
              <a:rPr lang="en-US" sz="2400" dirty="0" err="1">
                <a:latin typeface="+mn-lt"/>
              </a:rPr>
              <a:t>os</a:t>
            </a:r>
            <a:r>
              <a:rPr lang="en-US" sz="2400" dirty="0">
                <a:latin typeface="+mn-lt"/>
              </a:rPr>
              <a:t> closed.  </a:t>
            </a:r>
          </a:p>
        </p:txBody>
      </p:sp>
      <p:sp>
        <p:nvSpPr>
          <p:cNvPr id="8" name="Rectangle 2"/>
          <p:cNvSpPr txBox="1">
            <a:spLocks noChangeArrowheads="1"/>
          </p:cNvSpPr>
          <p:nvPr/>
        </p:nvSpPr>
        <p:spPr>
          <a:xfrm>
            <a:off x="457200" y="842963"/>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latin typeface="+mn-lt"/>
              </a:rPr>
              <a:t>Case 3</a:t>
            </a:r>
            <a:endParaRPr lang="en-US" sz="3600" b="1" dirty="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50" name="TextBox 1"/>
          <p:cNvSpPr txBox="1">
            <a:spLocks noChangeArrowheads="1"/>
          </p:cNvSpPr>
          <p:nvPr/>
        </p:nvSpPr>
        <p:spPr bwMode="auto">
          <a:xfrm>
            <a:off x="1263835" y="2828551"/>
            <a:ext cx="671353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2400" dirty="0">
                <a:latin typeface="+mn-lt"/>
              </a:rPr>
              <a:t>HCG quant was &gt; 50,000</a:t>
            </a:r>
          </a:p>
          <a:p>
            <a:pPr eaLnBrk="1" hangingPunct="1"/>
            <a:r>
              <a:rPr lang="en-US" sz="2400" dirty="0" err="1">
                <a:latin typeface="+mn-lt"/>
              </a:rPr>
              <a:t>Hct</a:t>
            </a:r>
            <a:r>
              <a:rPr lang="en-US" sz="2400" dirty="0">
                <a:latin typeface="+mn-lt"/>
              </a:rPr>
              <a:t> was 35</a:t>
            </a:r>
          </a:p>
          <a:p>
            <a:pPr eaLnBrk="1" hangingPunct="1"/>
            <a:r>
              <a:rPr lang="en-US" sz="2400" dirty="0">
                <a:latin typeface="+mn-lt"/>
              </a:rPr>
              <a:t>Ultrasound through radiology ordered:</a:t>
            </a:r>
          </a:p>
          <a:p>
            <a:pPr eaLnBrk="1" hangingPunct="1"/>
            <a:r>
              <a:rPr lang="en-US" sz="2400" dirty="0">
                <a:latin typeface="+mn-lt"/>
              </a:rPr>
              <a:t>A preliminary (resident) report was available during shift change</a:t>
            </a:r>
          </a:p>
        </p:txBody>
      </p:sp>
      <p:sp>
        <p:nvSpPr>
          <p:cNvPr id="8" name="Rectangle 2"/>
          <p:cNvSpPr txBox="1">
            <a:spLocks noChangeArrowheads="1"/>
          </p:cNvSpPr>
          <p:nvPr/>
        </p:nvSpPr>
        <p:spPr>
          <a:xfrm>
            <a:off x="457200" y="842963"/>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latin typeface="+mn-lt"/>
              </a:rPr>
              <a:t>Case 3</a:t>
            </a:r>
            <a:endParaRPr lang="en-US" sz="3600" b="1" dirty="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4" name="TextBox 1"/>
          <p:cNvSpPr txBox="1">
            <a:spLocks noChangeArrowheads="1"/>
          </p:cNvSpPr>
          <p:nvPr/>
        </p:nvSpPr>
        <p:spPr bwMode="auto">
          <a:xfrm>
            <a:off x="781050" y="1765954"/>
            <a:ext cx="782478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2400" dirty="0">
                <a:latin typeface="+mn-lt"/>
              </a:rPr>
              <a:t>SUMMARY:</a:t>
            </a:r>
          </a:p>
          <a:p>
            <a:pPr eaLnBrk="1" hangingPunct="1"/>
            <a:r>
              <a:rPr lang="en-US" sz="2400" dirty="0">
                <a:latin typeface="+mn-lt"/>
              </a:rPr>
              <a:t>Intrauterine pregnancy corresponding to 6 week gestation by crown-rump length. Gestational sac is at least partially within the cervix. This finding, with heavy vaginal bleeding noted during the </a:t>
            </a:r>
            <a:r>
              <a:rPr lang="en-US" sz="2400" dirty="0" err="1">
                <a:latin typeface="+mn-lt"/>
              </a:rPr>
              <a:t>transvaginal</a:t>
            </a:r>
            <a:r>
              <a:rPr lang="en-US" sz="2400" dirty="0">
                <a:latin typeface="+mn-lt"/>
              </a:rPr>
              <a:t> examination, is consistent with a spontaneous abortion in progress.</a:t>
            </a:r>
          </a:p>
          <a:p>
            <a:pPr eaLnBrk="1" hangingPunct="1"/>
            <a:endParaRPr lang="en-US" sz="2400" dirty="0">
              <a:latin typeface="+mn-lt"/>
            </a:endParaRPr>
          </a:p>
        </p:txBody>
      </p:sp>
      <p:sp>
        <p:nvSpPr>
          <p:cNvPr id="58375" name="TextBox 2"/>
          <p:cNvSpPr txBox="1">
            <a:spLocks noChangeArrowheads="1"/>
          </p:cNvSpPr>
          <p:nvPr/>
        </p:nvSpPr>
        <p:spPr bwMode="auto">
          <a:xfrm>
            <a:off x="781050" y="4318426"/>
            <a:ext cx="74374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2400" dirty="0">
                <a:latin typeface="+mn-lt"/>
              </a:rPr>
              <a:t>The Attending received a phone call from radiologist the pregnancy was in the lower uterine segment or cervix.   </a:t>
            </a:r>
          </a:p>
        </p:txBody>
      </p:sp>
      <p:sp>
        <p:nvSpPr>
          <p:cNvPr id="9" name="Rectangle 2"/>
          <p:cNvSpPr txBox="1">
            <a:spLocks noChangeArrowheads="1"/>
          </p:cNvSpPr>
          <p:nvPr/>
        </p:nvSpPr>
        <p:spPr>
          <a:xfrm>
            <a:off x="457200" y="842963"/>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latin typeface="+mn-lt"/>
              </a:rPr>
              <a:t>Case 3</a:t>
            </a:r>
            <a:endParaRPr lang="en-US" sz="3600" b="1" dirty="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8" name="TextBox 1"/>
          <p:cNvSpPr txBox="1">
            <a:spLocks noChangeArrowheads="1"/>
          </p:cNvSpPr>
          <p:nvPr/>
        </p:nvSpPr>
        <p:spPr bwMode="auto">
          <a:xfrm>
            <a:off x="781050" y="1825718"/>
            <a:ext cx="7824788"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2400" dirty="0">
                <a:latin typeface="+mn-lt"/>
              </a:rPr>
              <a:t>Dr. XXXX recalls bringing Dr. YYYY in to see the patient on rounds and they had an open conversation with the patient and her husband about the likelihood of pregnancy loss.  The patient was discharged with careful instructions for follow-up.  </a:t>
            </a:r>
            <a:endParaRPr lang="en-US" sz="2400" dirty="0" smtClean="0">
              <a:latin typeface="+mn-lt"/>
            </a:endParaRPr>
          </a:p>
          <a:p>
            <a:pPr eaLnBrk="1" hangingPunct="1"/>
            <a:endParaRPr lang="en-US" sz="2400" dirty="0">
              <a:latin typeface="+mn-lt"/>
            </a:endParaRPr>
          </a:p>
          <a:p>
            <a:pPr eaLnBrk="1" hangingPunct="1"/>
            <a:r>
              <a:rPr lang="en-US" sz="2400" dirty="0">
                <a:latin typeface="+mn-lt"/>
              </a:rPr>
              <a:t> Discharge vital signs at 21:55 were T 36.9, HR 67,  </a:t>
            </a:r>
            <a:r>
              <a:rPr lang="en-US" sz="2400" dirty="0" smtClean="0">
                <a:latin typeface="+mn-lt"/>
              </a:rPr>
              <a:t>BP </a:t>
            </a:r>
            <a:r>
              <a:rPr lang="en-US" sz="2400" dirty="0">
                <a:latin typeface="+mn-lt"/>
              </a:rPr>
              <a:t>119/</a:t>
            </a:r>
            <a:r>
              <a:rPr lang="en-US" sz="2400" dirty="0" smtClean="0">
                <a:latin typeface="+mn-lt"/>
              </a:rPr>
              <a:t>67, RR 20, O2 sat </a:t>
            </a:r>
            <a:r>
              <a:rPr lang="en-US" sz="2400" dirty="0">
                <a:latin typeface="+mn-lt"/>
              </a:rPr>
              <a:t>100%, </a:t>
            </a:r>
            <a:r>
              <a:rPr lang="en-US" sz="2400" dirty="0" smtClean="0">
                <a:latin typeface="+mn-lt"/>
              </a:rPr>
              <a:t>pain </a:t>
            </a:r>
            <a:r>
              <a:rPr lang="en-US" sz="2400" dirty="0">
                <a:latin typeface="+mn-lt"/>
              </a:rPr>
              <a:t>scale </a:t>
            </a:r>
            <a:r>
              <a:rPr lang="en-US" sz="2400" dirty="0" smtClean="0">
                <a:latin typeface="+mn-lt"/>
              </a:rPr>
              <a:t>0</a:t>
            </a:r>
            <a:r>
              <a:rPr lang="en-US" sz="2400" dirty="0">
                <a:latin typeface="+mn-lt"/>
              </a:rPr>
              <a:t>/10</a:t>
            </a:r>
            <a:r>
              <a:rPr lang="en-US" sz="2400" dirty="0" smtClean="0">
                <a:latin typeface="+mn-lt"/>
              </a:rPr>
              <a:t>.</a:t>
            </a:r>
          </a:p>
          <a:p>
            <a:pPr eaLnBrk="1" hangingPunct="1"/>
            <a:endParaRPr lang="en-US" sz="2400" dirty="0">
              <a:latin typeface="+mn-lt"/>
            </a:endParaRPr>
          </a:p>
          <a:p>
            <a:pPr eaLnBrk="1" hangingPunct="1"/>
            <a:r>
              <a:rPr lang="en-US" sz="2400" dirty="0" smtClean="0">
                <a:latin typeface="+mn-lt"/>
              </a:rPr>
              <a:t>Patient </a:t>
            </a:r>
            <a:r>
              <a:rPr lang="en-US" sz="2400" dirty="0">
                <a:latin typeface="+mn-lt"/>
              </a:rPr>
              <a:t>represented one day later for vaginal bleeding and pelvic pain.  Initial vital signs at 23:45 were T 36.8, HR 94, BP 109/</a:t>
            </a:r>
            <a:r>
              <a:rPr lang="en-US" sz="2400" dirty="0" smtClean="0">
                <a:latin typeface="+mn-lt"/>
              </a:rPr>
              <a:t>70, RR 18, O2 sat 98%, pain </a:t>
            </a:r>
            <a:r>
              <a:rPr lang="en-US" sz="2400" dirty="0">
                <a:latin typeface="+mn-lt"/>
              </a:rPr>
              <a:t>scale </a:t>
            </a:r>
            <a:r>
              <a:rPr lang="en-US" sz="2400" dirty="0" smtClean="0">
                <a:latin typeface="+mn-lt"/>
              </a:rPr>
              <a:t>6</a:t>
            </a:r>
            <a:r>
              <a:rPr lang="en-US" sz="2400" dirty="0">
                <a:latin typeface="+mn-lt"/>
              </a:rPr>
              <a:t>/10.</a:t>
            </a:r>
          </a:p>
          <a:p>
            <a:pPr eaLnBrk="1" hangingPunct="1"/>
            <a:endParaRPr lang="en-US" sz="2400" dirty="0">
              <a:latin typeface="+mn-lt"/>
            </a:endParaRPr>
          </a:p>
        </p:txBody>
      </p:sp>
      <p:sp>
        <p:nvSpPr>
          <p:cNvPr id="8" name="Rectangle 2"/>
          <p:cNvSpPr txBox="1">
            <a:spLocks noChangeArrowheads="1"/>
          </p:cNvSpPr>
          <p:nvPr/>
        </p:nvSpPr>
        <p:spPr>
          <a:xfrm>
            <a:off x="457200" y="842963"/>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latin typeface="+mn-lt"/>
              </a:rPr>
              <a:t>Case 3</a:t>
            </a:r>
            <a:endParaRPr lang="en-US" sz="3600" b="1" dirty="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6"/>
          <p:cNvSpPr>
            <a:spLocks noGrp="1" noChangeArrowheads="1"/>
          </p:cNvSpPr>
          <p:nvPr>
            <p:ph type="ftr" sz="quarter" idx="4294967295"/>
          </p:nvPr>
        </p:nvSpPr>
        <p:spPr>
          <a:xfrm>
            <a:off x="457200" y="6356350"/>
            <a:ext cx="2133600" cy="365125"/>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000">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sz="1600">
                <a:solidFill>
                  <a:schemeClr val="tx1"/>
                </a:solidFill>
                <a:latin typeface="Arial" charset="0"/>
                <a:ea typeface="ＭＳ Ｐゴシック" charset="0"/>
              </a:defRPr>
            </a:lvl3pPr>
            <a:lvl4pPr marL="1600200" indent="-228600">
              <a:defRPr sz="1400">
                <a:solidFill>
                  <a:schemeClr val="tx1"/>
                </a:solidFill>
                <a:latin typeface="Arial" charset="0"/>
                <a:ea typeface="ＭＳ Ｐゴシック" charset="0"/>
              </a:defRPr>
            </a:lvl4pPr>
            <a:lvl5pPr marL="2057400" indent="-228600">
              <a:defRPr sz="1400">
                <a:solidFill>
                  <a:schemeClr val="tx1"/>
                </a:solidFill>
                <a:latin typeface="Arial" charset="0"/>
                <a:ea typeface="ＭＳ Ｐゴシック" charset="0"/>
              </a:defRPr>
            </a:lvl5pPr>
            <a:lvl6pPr marL="2514600" indent="-228600" eaLnBrk="0" hangingPunct="0">
              <a:defRPr sz="1400">
                <a:solidFill>
                  <a:schemeClr val="tx1"/>
                </a:solidFill>
                <a:latin typeface="Arial" charset="0"/>
                <a:ea typeface="ＭＳ Ｐゴシック" charset="0"/>
              </a:defRPr>
            </a:lvl6pPr>
            <a:lvl7pPr marL="2971800" indent="-228600" eaLnBrk="0" hangingPunct="0">
              <a:defRPr sz="1400">
                <a:solidFill>
                  <a:schemeClr val="tx1"/>
                </a:solidFill>
                <a:latin typeface="Arial" charset="0"/>
                <a:ea typeface="ＭＳ Ｐゴシック" charset="0"/>
              </a:defRPr>
            </a:lvl7pPr>
            <a:lvl8pPr marL="3429000" indent="-228600" eaLnBrk="0" hangingPunct="0">
              <a:defRPr sz="1400">
                <a:solidFill>
                  <a:schemeClr val="tx1"/>
                </a:solidFill>
                <a:latin typeface="Arial" charset="0"/>
                <a:ea typeface="ＭＳ Ｐゴシック" charset="0"/>
              </a:defRPr>
            </a:lvl8pPr>
            <a:lvl9pPr marL="3886200" indent="-228600" eaLnBrk="0" hangingPunct="0">
              <a:defRPr sz="1400">
                <a:solidFill>
                  <a:schemeClr val="tx1"/>
                </a:solidFill>
                <a:latin typeface="Arial" charset="0"/>
                <a:ea typeface="ＭＳ Ｐゴシック" charset="0"/>
              </a:defRPr>
            </a:lvl9pPr>
          </a:lstStyle>
          <a:p>
            <a:pPr>
              <a:defRPr/>
            </a:pPr>
            <a:r>
              <a:rPr lang="en-US" sz="1100">
                <a:solidFill>
                  <a:schemeClr val="bg1"/>
                </a:solidFill>
              </a:rPr>
              <a:t>Truth cannot exist without error</a:t>
            </a:r>
          </a:p>
        </p:txBody>
      </p:sp>
      <p:pic>
        <p:nvPicPr>
          <p:cNvPr id="3" name="Picture 2"/>
          <p:cNvPicPr>
            <a:picLocks noChangeAspect="1"/>
          </p:cNvPicPr>
          <p:nvPr/>
        </p:nvPicPr>
        <p:blipFill>
          <a:blip r:embed="rId3"/>
          <a:stretch>
            <a:fillRect/>
          </a:stretch>
        </p:blipFill>
        <p:spPr>
          <a:xfrm>
            <a:off x="1714500" y="1365250"/>
            <a:ext cx="5715000" cy="4991100"/>
          </a:xfrm>
          <a:prstGeom prst="rect">
            <a:avLst/>
          </a:prstGeom>
          <a:ln w="177800">
            <a:solidFill>
              <a:schemeClr val="bg1">
                <a:lumMod val="75000"/>
              </a:schemeClr>
            </a:solidFill>
          </a:ln>
        </p:spPr>
      </p:pic>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2" name="TextBox 1"/>
          <p:cNvSpPr txBox="1">
            <a:spLocks noChangeArrowheads="1"/>
          </p:cNvSpPr>
          <p:nvPr/>
        </p:nvSpPr>
        <p:spPr bwMode="auto">
          <a:xfrm>
            <a:off x="668338" y="1751010"/>
            <a:ext cx="8118475"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2400" dirty="0">
                <a:latin typeface="+mn-lt"/>
              </a:rPr>
              <a:t>The patient was evaluated by ED PA ZZZZ, who described removal of cervical contents, which she deemed was consistent with pregnancy loss.  </a:t>
            </a:r>
            <a:endParaRPr lang="en-US" sz="2400" dirty="0" smtClean="0">
              <a:latin typeface="+mn-lt"/>
            </a:endParaRPr>
          </a:p>
          <a:p>
            <a:pPr eaLnBrk="1" hangingPunct="1"/>
            <a:endParaRPr lang="en-US" sz="2400" dirty="0">
              <a:latin typeface="+mn-lt"/>
            </a:endParaRPr>
          </a:p>
          <a:p>
            <a:pPr eaLnBrk="1" hangingPunct="1"/>
            <a:r>
              <a:rPr lang="en-US" sz="2400" dirty="0">
                <a:latin typeface="+mn-lt"/>
              </a:rPr>
              <a:t>HCG quant was &gt; </a:t>
            </a:r>
            <a:r>
              <a:rPr lang="en-US" sz="2400" dirty="0" smtClean="0">
                <a:latin typeface="+mn-lt"/>
              </a:rPr>
              <a:t>50,000, </a:t>
            </a:r>
            <a:r>
              <a:rPr lang="en-US" sz="2400" dirty="0" err="1">
                <a:latin typeface="+mn-lt"/>
              </a:rPr>
              <a:t>Hct</a:t>
            </a:r>
            <a:r>
              <a:rPr lang="en-US" sz="2400" dirty="0">
                <a:latin typeface="+mn-lt"/>
              </a:rPr>
              <a:t> was </a:t>
            </a:r>
            <a:r>
              <a:rPr lang="en-US" sz="2400" dirty="0" smtClean="0">
                <a:latin typeface="+mn-lt"/>
              </a:rPr>
              <a:t>33.8</a:t>
            </a:r>
          </a:p>
          <a:p>
            <a:pPr eaLnBrk="1" hangingPunct="1"/>
            <a:endParaRPr lang="en-US" sz="2400" dirty="0">
              <a:latin typeface="+mn-lt"/>
            </a:endParaRPr>
          </a:p>
          <a:p>
            <a:pPr eaLnBrk="1" hangingPunct="1"/>
            <a:r>
              <a:rPr lang="en-US" sz="2400" dirty="0">
                <a:latin typeface="+mn-lt"/>
              </a:rPr>
              <a:t>Discharge vital signs at 2:29 on 2/28 were T 36.7, HR 84, BP 110/ </a:t>
            </a:r>
            <a:r>
              <a:rPr lang="en-US" sz="2400" dirty="0" smtClean="0">
                <a:latin typeface="+mn-lt"/>
              </a:rPr>
              <a:t>74, </a:t>
            </a:r>
            <a:r>
              <a:rPr lang="en-US" sz="2400" dirty="0">
                <a:latin typeface="+mn-lt"/>
              </a:rPr>
              <a:t>, RR 18</a:t>
            </a:r>
            <a:r>
              <a:rPr lang="en-US" sz="2400" dirty="0" smtClean="0">
                <a:latin typeface="+mn-lt"/>
              </a:rPr>
              <a:t>, O2 sat 99%, </a:t>
            </a:r>
            <a:r>
              <a:rPr lang="en-US" sz="2400" dirty="0">
                <a:latin typeface="+mn-lt"/>
              </a:rPr>
              <a:t>pain </a:t>
            </a:r>
            <a:r>
              <a:rPr lang="en-US" sz="2400" dirty="0" smtClean="0">
                <a:latin typeface="+mn-lt"/>
              </a:rPr>
              <a:t>scale 0</a:t>
            </a:r>
            <a:r>
              <a:rPr lang="en-US" sz="2400" dirty="0">
                <a:latin typeface="+mn-lt"/>
              </a:rPr>
              <a:t>/</a:t>
            </a:r>
            <a:r>
              <a:rPr lang="en-US" sz="2400" dirty="0" smtClean="0">
                <a:latin typeface="+mn-lt"/>
              </a:rPr>
              <a:t>10</a:t>
            </a:r>
            <a:r>
              <a:rPr lang="en-US" sz="2400" dirty="0">
                <a:latin typeface="+mn-lt"/>
              </a:rPr>
              <a:t>.</a:t>
            </a:r>
            <a:endParaRPr lang="en-US" sz="2400" dirty="0" smtClean="0">
              <a:latin typeface="+mn-lt"/>
            </a:endParaRPr>
          </a:p>
          <a:p>
            <a:pPr eaLnBrk="1" hangingPunct="1"/>
            <a:endParaRPr lang="en-US" sz="2400" dirty="0">
              <a:latin typeface="+mn-lt"/>
            </a:endParaRPr>
          </a:p>
          <a:p>
            <a:pPr eaLnBrk="1" hangingPunct="1"/>
            <a:r>
              <a:rPr lang="en-US" sz="2400" dirty="0">
                <a:latin typeface="+mn-lt"/>
              </a:rPr>
              <a:t>Patient represented on two weeks later with 10/10 abdominal pain.  </a:t>
            </a:r>
            <a:r>
              <a:rPr lang="en-US" sz="2400" dirty="0" smtClean="0">
                <a:latin typeface="+mn-lt"/>
              </a:rPr>
              <a:t>Initial </a:t>
            </a:r>
            <a:r>
              <a:rPr lang="en-US" sz="2400" dirty="0">
                <a:latin typeface="+mn-lt"/>
              </a:rPr>
              <a:t>vital signs were: T 35.8, HR 87, BP 107/</a:t>
            </a:r>
            <a:r>
              <a:rPr lang="en-US" sz="2400" dirty="0" smtClean="0">
                <a:latin typeface="+mn-lt"/>
              </a:rPr>
              <a:t>53, </a:t>
            </a:r>
            <a:endParaRPr lang="en-US" sz="2400" dirty="0">
              <a:latin typeface="+mn-lt"/>
            </a:endParaRPr>
          </a:p>
          <a:p>
            <a:pPr eaLnBrk="1" hangingPunct="1"/>
            <a:r>
              <a:rPr lang="en-US" sz="2400" dirty="0" smtClean="0">
                <a:latin typeface="+mn-lt"/>
              </a:rPr>
              <a:t>RR </a:t>
            </a:r>
            <a:r>
              <a:rPr lang="en-US" sz="2400" dirty="0">
                <a:latin typeface="+mn-lt"/>
              </a:rPr>
              <a:t>18, </a:t>
            </a:r>
            <a:r>
              <a:rPr lang="en-US" sz="2400" dirty="0" smtClean="0">
                <a:latin typeface="+mn-lt"/>
              </a:rPr>
              <a:t>O2 sat 98%.</a:t>
            </a:r>
            <a:endParaRPr lang="en-US" sz="2400" dirty="0">
              <a:latin typeface="+mn-lt"/>
            </a:endParaRPr>
          </a:p>
        </p:txBody>
      </p:sp>
      <p:sp>
        <p:nvSpPr>
          <p:cNvPr id="8" name="Rectangle 2"/>
          <p:cNvSpPr txBox="1">
            <a:spLocks noChangeArrowheads="1"/>
          </p:cNvSpPr>
          <p:nvPr/>
        </p:nvSpPr>
        <p:spPr>
          <a:xfrm>
            <a:off x="457200" y="842963"/>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latin typeface="+mn-lt"/>
              </a:rPr>
              <a:t>Case 3</a:t>
            </a:r>
            <a:endParaRPr lang="en-US" sz="3600" b="1" dirty="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6" name="TextBox 1"/>
          <p:cNvSpPr txBox="1">
            <a:spLocks noChangeArrowheads="1"/>
          </p:cNvSpPr>
          <p:nvPr/>
        </p:nvSpPr>
        <p:spPr bwMode="auto">
          <a:xfrm>
            <a:off x="781050" y="2051610"/>
            <a:ext cx="7824788"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2400" dirty="0">
                <a:latin typeface="+mn-lt"/>
              </a:rPr>
              <a:t>Chart review by the ED provider on the third visit  revealed that 15 minutes after the preliminary report was available on the first date of service, a final report was posted.</a:t>
            </a:r>
          </a:p>
          <a:p>
            <a:pPr eaLnBrk="1" hangingPunct="1"/>
            <a:endParaRPr lang="en-US" sz="2400" dirty="0" smtClean="0">
              <a:latin typeface="+mn-lt"/>
            </a:endParaRPr>
          </a:p>
          <a:p>
            <a:pPr eaLnBrk="1" hangingPunct="1"/>
            <a:r>
              <a:rPr lang="en-US" sz="2400" dirty="0" smtClean="0">
                <a:latin typeface="+mn-lt"/>
              </a:rPr>
              <a:t>IMPRESSION</a:t>
            </a:r>
            <a:r>
              <a:rPr lang="en-US" sz="2400" dirty="0">
                <a:latin typeface="+mn-lt"/>
              </a:rPr>
              <a:t>: Ectopic cervical pregnancy of 6 week 2 days gestation by crown-rump length. Fetal heart rate estimated at 142 minutes. Right ovarian corpus </a:t>
            </a:r>
            <a:r>
              <a:rPr lang="en-US" sz="2400" dirty="0" err="1">
                <a:latin typeface="+mn-lt"/>
              </a:rPr>
              <a:t>luteum</a:t>
            </a:r>
            <a:r>
              <a:rPr lang="en-US" sz="2400" dirty="0">
                <a:latin typeface="+mn-lt"/>
              </a:rPr>
              <a:t> cyst. Change in resident report were discussed with Dr. XXXX on the same day at 2030 hours. </a:t>
            </a:r>
          </a:p>
          <a:p>
            <a:pPr eaLnBrk="1" hangingPunct="1"/>
            <a:endParaRPr lang="en-US" sz="2400" dirty="0">
              <a:latin typeface="+mn-lt"/>
            </a:endParaRPr>
          </a:p>
        </p:txBody>
      </p:sp>
      <p:sp>
        <p:nvSpPr>
          <p:cNvPr id="8" name="Rectangle 2"/>
          <p:cNvSpPr txBox="1">
            <a:spLocks noChangeArrowheads="1"/>
          </p:cNvSpPr>
          <p:nvPr/>
        </p:nvSpPr>
        <p:spPr>
          <a:xfrm>
            <a:off x="457200" y="842963"/>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latin typeface="+mn-lt"/>
              </a:rPr>
              <a:t>Case 3</a:t>
            </a:r>
            <a:endParaRPr lang="en-US" sz="3600" b="1" dirty="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70" name="TextBox 1"/>
          <p:cNvSpPr txBox="1">
            <a:spLocks noChangeArrowheads="1"/>
          </p:cNvSpPr>
          <p:nvPr/>
        </p:nvSpPr>
        <p:spPr bwMode="auto">
          <a:xfrm>
            <a:off x="668338" y="2468190"/>
            <a:ext cx="8118475"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2400" dirty="0">
                <a:latin typeface="+mn-lt"/>
              </a:rPr>
              <a:t>HCG quant was </a:t>
            </a:r>
            <a:r>
              <a:rPr lang="en-US" sz="2400" dirty="0" smtClean="0">
                <a:latin typeface="+mn-lt"/>
              </a:rPr>
              <a:t>13123. </a:t>
            </a:r>
            <a:endParaRPr lang="en-US" sz="2400" dirty="0">
              <a:latin typeface="+mn-lt"/>
            </a:endParaRPr>
          </a:p>
          <a:p>
            <a:pPr eaLnBrk="1" hangingPunct="1"/>
            <a:r>
              <a:rPr lang="en-US" sz="2400" dirty="0" err="1">
                <a:latin typeface="+mn-lt"/>
              </a:rPr>
              <a:t>Hct</a:t>
            </a:r>
            <a:r>
              <a:rPr lang="en-US" sz="2400" dirty="0">
                <a:latin typeface="+mn-lt"/>
              </a:rPr>
              <a:t> was </a:t>
            </a:r>
            <a:r>
              <a:rPr lang="en-US" sz="2400" dirty="0" smtClean="0">
                <a:latin typeface="+mn-lt"/>
              </a:rPr>
              <a:t>19. </a:t>
            </a:r>
            <a:endParaRPr lang="en-US" sz="2400" dirty="0">
              <a:latin typeface="+mn-lt"/>
            </a:endParaRPr>
          </a:p>
          <a:p>
            <a:pPr eaLnBrk="1" hangingPunct="1"/>
            <a:r>
              <a:rPr lang="en-US" sz="2400" dirty="0">
                <a:latin typeface="+mn-lt"/>
              </a:rPr>
              <a:t>Patient was transfused 2 units of PRBCs.</a:t>
            </a:r>
          </a:p>
          <a:p>
            <a:pPr eaLnBrk="1" hangingPunct="1"/>
            <a:r>
              <a:rPr lang="en-US" sz="2400" dirty="0" smtClean="0">
                <a:latin typeface="+mn-lt"/>
              </a:rPr>
              <a:t>Patient </a:t>
            </a:r>
            <a:r>
              <a:rPr lang="en-US" sz="2400" dirty="0">
                <a:latin typeface="+mn-lt"/>
              </a:rPr>
              <a:t>maintained her vital signs in the ED.  Patient evaluated by </a:t>
            </a:r>
            <a:r>
              <a:rPr lang="en-US" sz="2400" dirty="0" smtClean="0">
                <a:latin typeface="+mn-lt"/>
              </a:rPr>
              <a:t>OB-GYN </a:t>
            </a:r>
            <a:r>
              <a:rPr lang="en-US" sz="2400" dirty="0">
                <a:latin typeface="+mn-lt"/>
              </a:rPr>
              <a:t>and plan made for transfer to </a:t>
            </a:r>
            <a:r>
              <a:rPr lang="en-US" sz="2400" dirty="0" err="1" smtClean="0">
                <a:latin typeface="+mn-lt"/>
              </a:rPr>
              <a:t>Gyn</a:t>
            </a:r>
            <a:r>
              <a:rPr lang="en-US" sz="2400" dirty="0" smtClean="0">
                <a:latin typeface="+mn-lt"/>
              </a:rPr>
              <a:t> for </a:t>
            </a:r>
            <a:r>
              <a:rPr lang="en-US" sz="2400" dirty="0">
                <a:latin typeface="+mn-lt"/>
              </a:rPr>
              <a:t>D&amp;C with possible support of IR or hysterectomy if needed.  Patient waited all day in the </a:t>
            </a:r>
            <a:r>
              <a:rPr lang="en-US" sz="2400" dirty="0" smtClean="0">
                <a:latin typeface="+mn-lt"/>
              </a:rPr>
              <a:t>ED </a:t>
            </a:r>
            <a:r>
              <a:rPr lang="en-US" sz="2400" dirty="0">
                <a:latin typeface="+mn-lt"/>
              </a:rPr>
              <a:t>for a </a:t>
            </a:r>
            <a:r>
              <a:rPr lang="en-US" sz="2400" dirty="0" smtClean="0">
                <a:latin typeface="+mn-lt"/>
              </a:rPr>
              <a:t>bed </a:t>
            </a:r>
            <a:r>
              <a:rPr lang="en-US" sz="2400" dirty="0">
                <a:latin typeface="+mn-lt"/>
              </a:rPr>
              <a:t>and was transferred </a:t>
            </a:r>
            <a:r>
              <a:rPr lang="en-US" sz="2400" dirty="0" smtClean="0">
                <a:latin typeface="+mn-lt"/>
              </a:rPr>
              <a:t>36 </a:t>
            </a:r>
            <a:r>
              <a:rPr lang="en-US" sz="2400" dirty="0">
                <a:latin typeface="+mn-lt"/>
              </a:rPr>
              <a:t>hours later.  </a:t>
            </a:r>
          </a:p>
        </p:txBody>
      </p:sp>
      <p:sp>
        <p:nvSpPr>
          <p:cNvPr id="8" name="Rectangle 2"/>
          <p:cNvSpPr txBox="1">
            <a:spLocks noChangeArrowheads="1"/>
          </p:cNvSpPr>
          <p:nvPr/>
        </p:nvSpPr>
        <p:spPr>
          <a:xfrm>
            <a:off x="457200" y="842963"/>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latin typeface="+mn-lt"/>
              </a:rPr>
              <a:t>Case 3</a:t>
            </a:r>
            <a:endParaRPr lang="en-US" sz="3600" b="1" dirty="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TextBox 4"/>
          <p:cNvSpPr txBox="1">
            <a:spLocks noChangeArrowheads="1"/>
          </p:cNvSpPr>
          <p:nvPr/>
        </p:nvSpPr>
        <p:spPr bwMode="auto">
          <a:xfrm>
            <a:off x="302839" y="4329717"/>
            <a:ext cx="23526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1800" dirty="0">
                <a:latin typeface="+mn-lt"/>
              </a:rPr>
              <a:t>A physician made decisions based on a preliminary radiology report </a:t>
            </a:r>
          </a:p>
        </p:txBody>
      </p:sp>
      <p:sp>
        <p:nvSpPr>
          <p:cNvPr id="63497" name="TextBox 15"/>
          <p:cNvSpPr txBox="1">
            <a:spLocks noChangeArrowheads="1"/>
          </p:cNvSpPr>
          <p:nvPr/>
        </p:nvSpPr>
        <p:spPr bwMode="auto">
          <a:xfrm>
            <a:off x="6836989" y="3090194"/>
            <a:ext cx="209232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1800" dirty="0">
                <a:latin typeface="+mn-lt"/>
              </a:rPr>
              <a:t>Patient discharged from the ED with </a:t>
            </a:r>
            <a:r>
              <a:rPr lang="en-US" sz="1800" dirty="0" smtClean="0">
                <a:latin typeface="+mn-lt"/>
              </a:rPr>
              <a:t>unrecognized cervical ectopic</a:t>
            </a:r>
            <a:endParaRPr lang="en-US" sz="1800" dirty="0">
              <a:latin typeface="+mn-lt"/>
            </a:endParaRPr>
          </a:p>
        </p:txBody>
      </p:sp>
      <p:sp>
        <p:nvSpPr>
          <p:cNvPr id="63498" name="TextBox 16"/>
          <p:cNvSpPr txBox="1">
            <a:spLocks noChangeArrowheads="1"/>
          </p:cNvSpPr>
          <p:nvPr/>
        </p:nvSpPr>
        <p:spPr bwMode="auto">
          <a:xfrm>
            <a:off x="302839" y="1897062"/>
            <a:ext cx="33067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1800" dirty="0" smtClean="0">
                <a:latin typeface="+mn-lt"/>
              </a:rPr>
              <a:t>The </a:t>
            </a:r>
            <a:r>
              <a:rPr lang="en-US" sz="1800" dirty="0">
                <a:latin typeface="+mn-lt"/>
              </a:rPr>
              <a:t>radiologist who communicated disparate final findings verbally did not use the terminology </a:t>
            </a:r>
            <a:r>
              <a:rPr lang="ja-JP" altLang="en-US" sz="1800" dirty="0">
                <a:latin typeface="+mn-lt"/>
              </a:rPr>
              <a:t>“</a:t>
            </a:r>
            <a:r>
              <a:rPr lang="en-US" altLang="ja-JP" sz="1800" dirty="0">
                <a:latin typeface="+mn-lt"/>
              </a:rPr>
              <a:t>ectopic</a:t>
            </a:r>
            <a:r>
              <a:rPr lang="ja-JP" altLang="en-US" sz="1800" dirty="0" smtClean="0">
                <a:latin typeface="+mn-lt"/>
              </a:rPr>
              <a:t>”</a:t>
            </a:r>
            <a:r>
              <a:rPr lang="en-US" altLang="ja-JP" sz="1800" dirty="0" smtClean="0">
                <a:latin typeface="+mn-lt"/>
              </a:rPr>
              <a:t>  </a:t>
            </a:r>
            <a:endParaRPr lang="en-US" sz="1800" dirty="0">
              <a:latin typeface="+mn-lt"/>
            </a:endParaRPr>
          </a:p>
        </p:txBody>
      </p:sp>
      <p:sp>
        <p:nvSpPr>
          <p:cNvPr id="63499" name="TextBox 19"/>
          <p:cNvSpPr txBox="1">
            <a:spLocks noChangeArrowheads="1"/>
          </p:cNvSpPr>
          <p:nvPr/>
        </p:nvSpPr>
        <p:spPr bwMode="auto">
          <a:xfrm>
            <a:off x="2855539" y="4329717"/>
            <a:ext cx="29781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1800" dirty="0">
                <a:latin typeface="+mn-lt"/>
              </a:rPr>
              <a:t>The discharging physician did not review the final read</a:t>
            </a:r>
          </a:p>
        </p:txBody>
      </p:sp>
      <p:sp>
        <p:nvSpPr>
          <p:cNvPr id="63501" name="TextBox 25"/>
          <p:cNvSpPr txBox="1">
            <a:spLocks noChangeArrowheads="1"/>
          </p:cNvSpPr>
          <p:nvPr/>
        </p:nvSpPr>
        <p:spPr bwMode="auto">
          <a:xfrm>
            <a:off x="3849314" y="2174875"/>
            <a:ext cx="2976562"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0">
                <a:solidFill>
                  <a:schemeClr val="tx1"/>
                </a:solidFill>
                <a:latin typeface="Arial" charset="0"/>
                <a:ea typeface="ＭＳ Ｐゴシック" charset="0"/>
                <a:cs typeface="ＭＳ Ｐゴシック" charset="0"/>
              </a:defRPr>
            </a:lvl1pPr>
            <a:lvl2pPr marL="742950" indent="-285750" eaLnBrk="0" hangingPunct="0">
              <a:defRPr sz="12000">
                <a:solidFill>
                  <a:schemeClr val="tx1"/>
                </a:solidFill>
                <a:latin typeface="Arial" charset="0"/>
                <a:ea typeface="ＭＳ Ｐゴシック" charset="0"/>
              </a:defRPr>
            </a:lvl2pPr>
            <a:lvl3pPr marL="1143000" indent="-228600" eaLnBrk="0" hangingPunct="0">
              <a:defRPr sz="12000">
                <a:solidFill>
                  <a:schemeClr val="tx1"/>
                </a:solidFill>
                <a:latin typeface="Arial" charset="0"/>
                <a:ea typeface="ＭＳ Ｐゴシック" charset="0"/>
              </a:defRPr>
            </a:lvl3pPr>
            <a:lvl4pPr marL="1600200" indent="-228600" eaLnBrk="0" hangingPunct="0">
              <a:defRPr sz="12000">
                <a:solidFill>
                  <a:schemeClr val="tx1"/>
                </a:solidFill>
                <a:latin typeface="Arial" charset="0"/>
                <a:ea typeface="ＭＳ Ｐゴシック" charset="0"/>
              </a:defRPr>
            </a:lvl4pPr>
            <a:lvl5pPr marL="2057400" indent="-228600" eaLnBrk="0" hangingPunct="0">
              <a:defRPr sz="12000">
                <a:solidFill>
                  <a:schemeClr val="tx1"/>
                </a:solidFill>
                <a:latin typeface="Arial" charset="0"/>
                <a:ea typeface="ＭＳ Ｐゴシック" charset="0"/>
              </a:defRPr>
            </a:lvl5pPr>
            <a:lvl6pPr marL="2514600" indent="-228600" eaLnBrk="0" fontAlgn="base" hangingPunct="0">
              <a:spcBef>
                <a:spcPct val="60000"/>
              </a:spcBef>
              <a:spcAft>
                <a:spcPct val="0"/>
              </a:spcAft>
              <a:defRPr sz="12000">
                <a:solidFill>
                  <a:schemeClr val="tx1"/>
                </a:solidFill>
                <a:latin typeface="Arial" charset="0"/>
                <a:ea typeface="ＭＳ Ｐゴシック" charset="0"/>
              </a:defRPr>
            </a:lvl6pPr>
            <a:lvl7pPr marL="2971800" indent="-228600" eaLnBrk="0" fontAlgn="base" hangingPunct="0">
              <a:spcBef>
                <a:spcPct val="60000"/>
              </a:spcBef>
              <a:spcAft>
                <a:spcPct val="0"/>
              </a:spcAft>
              <a:defRPr sz="12000">
                <a:solidFill>
                  <a:schemeClr val="tx1"/>
                </a:solidFill>
                <a:latin typeface="Arial" charset="0"/>
                <a:ea typeface="ＭＳ Ｐゴシック" charset="0"/>
              </a:defRPr>
            </a:lvl7pPr>
            <a:lvl8pPr marL="3429000" indent="-228600" eaLnBrk="0" fontAlgn="base" hangingPunct="0">
              <a:spcBef>
                <a:spcPct val="60000"/>
              </a:spcBef>
              <a:spcAft>
                <a:spcPct val="0"/>
              </a:spcAft>
              <a:defRPr sz="12000">
                <a:solidFill>
                  <a:schemeClr val="tx1"/>
                </a:solidFill>
                <a:latin typeface="Arial" charset="0"/>
                <a:ea typeface="ＭＳ Ｐゴシック" charset="0"/>
              </a:defRPr>
            </a:lvl8pPr>
            <a:lvl9pPr marL="3886200" indent="-228600" eaLnBrk="0" fontAlgn="base" hangingPunct="0">
              <a:spcBef>
                <a:spcPct val="60000"/>
              </a:spcBef>
              <a:spcAft>
                <a:spcPct val="0"/>
              </a:spcAft>
              <a:defRPr sz="12000">
                <a:solidFill>
                  <a:schemeClr val="tx1"/>
                </a:solidFill>
                <a:latin typeface="Arial" charset="0"/>
                <a:ea typeface="ＭＳ Ｐゴシック" charset="0"/>
              </a:defRPr>
            </a:lvl9pPr>
          </a:lstStyle>
          <a:p>
            <a:pPr eaLnBrk="1" hangingPunct="1"/>
            <a:r>
              <a:rPr lang="en-US" sz="1800" dirty="0">
                <a:latin typeface="+mn-lt"/>
              </a:rPr>
              <a:t>The PA on the second visit did not review the US findings</a:t>
            </a:r>
          </a:p>
        </p:txBody>
      </p:sp>
      <p:cxnSp>
        <p:nvCxnSpPr>
          <p:cNvPr id="4" name="Straight Arrow Connector 3"/>
          <p:cNvCxnSpPr/>
          <p:nvPr/>
        </p:nvCxnSpPr>
        <p:spPr>
          <a:xfrm flipV="1">
            <a:off x="1043641" y="3804350"/>
            <a:ext cx="926353" cy="52536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3386137" y="3804350"/>
            <a:ext cx="926353" cy="52536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2223714" y="3097212"/>
            <a:ext cx="863600" cy="51098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4662394" y="3097212"/>
            <a:ext cx="863600" cy="51098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25" name="Rectangle 2"/>
          <p:cNvSpPr txBox="1">
            <a:spLocks noChangeArrowheads="1"/>
          </p:cNvSpPr>
          <p:nvPr/>
        </p:nvSpPr>
        <p:spPr>
          <a:xfrm>
            <a:off x="457200" y="842963"/>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latin typeface="+mn-lt"/>
              </a:rPr>
              <a:t>Case 3</a:t>
            </a:r>
            <a:endParaRPr lang="en-US" sz="3600" b="1" dirty="0">
              <a:latin typeface="+mn-lt"/>
            </a:endParaRPr>
          </a:p>
        </p:txBody>
      </p:sp>
      <p:cxnSp>
        <p:nvCxnSpPr>
          <p:cNvPr id="11" name="Straight Arrow Connector 10"/>
          <p:cNvCxnSpPr/>
          <p:nvPr/>
        </p:nvCxnSpPr>
        <p:spPr>
          <a:xfrm>
            <a:off x="302839" y="3699763"/>
            <a:ext cx="6523037"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4853" y="1350729"/>
            <a:ext cx="2708275" cy="369332"/>
          </a:xfrm>
          <a:prstGeom prst="rect">
            <a:avLst/>
          </a:prstGeom>
          <a:solidFill>
            <a:schemeClr val="accent2">
              <a:lumMod val="75000"/>
            </a:schemeClr>
          </a:solidFill>
          <a:ln>
            <a:solidFill>
              <a:schemeClr val="accent3">
                <a:lumMod val="50000"/>
              </a:schemeClr>
            </a:solidFill>
          </a:ln>
        </p:spPr>
        <p:txBody>
          <a:bodyPr>
            <a:spAutoFit/>
          </a:bodyPr>
          <a:lstStyle/>
          <a:p>
            <a:pPr algn="ctr">
              <a:defRPr/>
            </a:pPr>
            <a:r>
              <a:rPr lang="en-US" sz="1800" dirty="0">
                <a:solidFill>
                  <a:schemeClr val="bg1"/>
                </a:solidFill>
                <a:ea typeface="+mn-ea"/>
                <a:cs typeface="+mn-cs"/>
              </a:rPr>
              <a:t>Observer-</a:t>
            </a:r>
            <a:r>
              <a:rPr lang="en-US" sz="1800" dirty="0" smtClean="0">
                <a:solidFill>
                  <a:schemeClr val="bg1"/>
                </a:solidFill>
                <a:ea typeface="+mn-ea"/>
                <a:cs typeface="+mn-cs"/>
              </a:rPr>
              <a:t>Expectancy</a:t>
            </a:r>
            <a:endParaRPr lang="en-US" sz="1800" dirty="0">
              <a:solidFill>
                <a:schemeClr val="bg1"/>
              </a:solidFill>
              <a:ea typeface="+mn-ea"/>
              <a:cs typeface="+mn-cs"/>
            </a:endParaRPr>
          </a:p>
        </p:txBody>
      </p:sp>
      <p:sp>
        <p:nvSpPr>
          <p:cNvPr id="11" name="TextBox 10"/>
          <p:cNvSpPr txBox="1"/>
          <p:nvPr/>
        </p:nvSpPr>
        <p:spPr>
          <a:xfrm>
            <a:off x="353266" y="1925404"/>
            <a:ext cx="2708275"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Outcome Bias</a:t>
            </a:r>
          </a:p>
        </p:txBody>
      </p:sp>
      <p:sp>
        <p:nvSpPr>
          <p:cNvPr id="12" name="TextBox 11"/>
          <p:cNvSpPr txBox="1"/>
          <p:nvPr/>
        </p:nvSpPr>
        <p:spPr>
          <a:xfrm>
            <a:off x="353266" y="2492141"/>
            <a:ext cx="2708275"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Selection Bias</a:t>
            </a:r>
          </a:p>
        </p:txBody>
      </p:sp>
      <p:sp>
        <p:nvSpPr>
          <p:cNvPr id="13" name="TextBox 12"/>
          <p:cNvSpPr txBox="1"/>
          <p:nvPr/>
        </p:nvSpPr>
        <p:spPr>
          <a:xfrm>
            <a:off x="353266" y="3066816"/>
            <a:ext cx="2708275"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Premature Closure</a:t>
            </a:r>
          </a:p>
        </p:txBody>
      </p:sp>
      <p:sp>
        <p:nvSpPr>
          <p:cNvPr id="14" name="TextBox 13"/>
          <p:cNvSpPr txBox="1"/>
          <p:nvPr/>
        </p:nvSpPr>
        <p:spPr>
          <a:xfrm>
            <a:off x="353266" y="3639904"/>
            <a:ext cx="2708275"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Confirmation Bias</a:t>
            </a:r>
          </a:p>
        </p:txBody>
      </p:sp>
      <p:sp>
        <p:nvSpPr>
          <p:cNvPr id="15" name="TextBox 14"/>
          <p:cNvSpPr txBox="1"/>
          <p:nvPr/>
        </p:nvSpPr>
        <p:spPr>
          <a:xfrm>
            <a:off x="354853" y="5517916"/>
            <a:ext cx="2708275"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Base Rate Fallacy</a:t>
            </a:r>
          </a:p>
        </p:txBody>
      </p:sp>
      <p:sp>
        <p:nvSpPr>
          <p:cNvPr id="16" name="TextBox 15"/>
          <p:cNvSpPr txBox="1"/>
          <p:nvPr/>
        </p:nvSpPr>
        <p:spPr>
          <a:xfrm>
            <a:off x="365966" y="6042352"/>
            <a:ext cx="26971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Planning Fallacy </a:t>
            </a:r>
          </a:p>
        </p:txBody>
      </p:sp>
      <p:sp>
        <p:nvSpPr>
          <p:cNvPr id="17" name="TextBox 16"/>
          <p:cNvSpPr txBox="1"/>
          <p:nvPr/>
        </p:nvSpPr>
        <p:spPr>
          <a:xfrm>
            <a:off x="3242516" y="1350729"/>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Framing Effect </a:t>
            </a:r>
          </a:p>
        </p:txBody>
      </p:sp>
      <p:sp>
        <p:nvSpPr>
          <p:cNvPr id="18" name="TextBox 17"/>
          <p:cNvSpPr txBox="1"/>
          <p:nvPr/>
        </p:nvSpPr>
        <p:spPr>
          <a:xfrm>
            <a:off x="3242516" y="1925404"/>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Illusion of Control</a:t>
            </a:r>
          </a:p>
        </p:txBody>
      </p:sp>
      <p:sp>
        <p:nvSpPr>
          <p:cNvPr id="19" name="TextBox 18"/>
          <p:cNvSpPr txBox="1"/>
          <p:nvPr/>
        </p:nvSpPr>
        <p:spPr>
          <a:xfrm>
            <a:off x="3242516" y="2492141"/>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The Last Illusion </a:t>
            </a:r>
          </a:p>
        </p:txBody>
      </p:sp>
      <p:sp>
        <p:nvSpPr>
          <p:cNvPr id="20" name="TextBox 19"/>
          <p:cNvSpPr txBox="1"/>
          <p:nvPr/>
        </p:nvSpPr>
        <p:spPr>
          <a:xfrm>
            <a:off x="3242516" y="3066816"/>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Consultation Paradox </a:t>
            </a:r>
          </a:p>
        </p:txBody>
      </p:sp>
      <p:sp>
        <p:nvSpPr>
          <p:cNvPr id="21" name="TextBox 20"/>
          <p:cNvSpPr txBox="1"/>
          <p:nvPr/>
        </p:nvSpPr>
        <p:spPr>
          <a:xfrm>
            <a:off x="3242516" y="4166673"/>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Omission Bias </a:t>
            </a:r>
          </a:p>
        </p:txBody>
      </p:sp>
      <p:sp>
        <p:nvSpPr>
          <p:cNvPr id="22" name="TextBox 21"/>
          <p:cNvSpPr txBox="1"/>
          <p:nvPr/>
        </p:nvSpPr>
        <p:spPr>
          <a:xfrm>
            <a:off x="3242516" y="4697832"/>
            <a:ext cx="2709862" cy="646113"/>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Magnification (Catastrophizing)</a:t>
            </a:r>
          </a:p>
        </p:txBody>
      </p:sp>
      <p:sp>
        <p:nvSpPr>
          <p:cNvPr id="23" name="TextBox 22"/>
          <p:cNvSpPr txBox="1"/>
          <p:nvPr/>
        </p:nvSpPr>
        <p:spPr>
          <a:xfrm>
            <a:off x="6147641" y="4697832"/>
            <a:ext cx="2709862" cy="646331"/>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Absolutistic Dichotomous Thinking (All or </a:t>
            </a:r>
            <a:r>
              <a:rPr lang="en-US" sz="1800" dirty="0" smtClean="0">
                <a:solidFill>
                  <a:schemeClr val="bg1"/>
                </a:solidFill>
                <a:ea typeface="+mn-ea"/>
                <a:cs typeface="+mn-cs"/>
              </a:rPr>
              <a:t>Nothing)</a:t>
            </a:r>
            <a:endParaRPr lang="en-US" sz="1800" dirty="0">
              <a:solidFill>
                <a:schemeClr val="bg1"/>
              </a:solidFill>
              <a:ea typeface="+mn-ea"/>
              <a:cs typeface="+mn-cs"/>
            </a:endParaRPr>
          </a:p>
        </p:txBody>
      </p:sp>
      <p:sp>
        <p:nvSpPr>
          <p:cNvPr id="24" name="TextBox 23"/>
          <p:cNvSpPr txBox="1"/>
          <p:nvPr/>
        </p:nvSpPr>
        <p:spPr>
          <a:xfrm>
            <a:off x="6147641" y="1350729"/>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Emotional Reasoning</a:t>
            </a:r>
          </a:p>
        </p:txBody>
      </p:sp>
      <p:sp>
        <p:nvSpPr>
          <p:cNvPr id="25" name="TextBox 24"/>
          <p:cNvSpPr txBox="1"/>
          <p:nvPr/>
        </p:nvSpPr>
        <p:spPr>
          <a:xfrm>
            <a:off x="351679" y="4697832"/>
            <a:ext cx="2709862" cy="646112"/>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Incomplete Communication</a:t>
            </a:r>
          </a:p>
        </p:txBody>
      </p:sp>
      <p:sp>
        <p:nvSpPr>
          <p:cNvPr id="26" name="TextBox 25"/>
          <p:cNvSpPr txBox="1"/>
          <p:nvPr/>
        </p:nvSpPr>
        <p:spPr>
          <a:xfrm>
            <a:off x="6147641" y="2492141"/>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Anchoring</a:t>
            </a:r>
          </a:p>
        </p:txBody>
      </p:sp>
      <p:sp>
        <p:nvSpPr>
          <p:cNvPr id="27" name="TextBox 26"/>
          <p:cNvSpPr txBox="1"/>
          <p:nvPr/>
        </p:nvSpPr>
        <p:spPr>
          <a:xfrm>
            <a:off x="6147641" y="3066816"/>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Blind Obedience</a:t>
            </a:r>
          </a:p>
        </p:txBody>
      </p:sp>
      <p:sp>
        <p:nvSpPr>
          <p:cNvPr id="28" name="TextBox 27"/>
          <p:cNvSpPr txBox="1"/>
          <p:nvPr/>
        </p:nvSpPr>
        <p:spPr>
          <a:xfrm>
            <a:off x="6147641" y="3639904"/>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Diagnostic Momentum</a:t>
            </a:r>
          </a:p>
        </p:txBody>
      </p:sp>
      <p:sp>
        <p:nvSpPr>
          <p:cNvPr id="29" name="TextBox 28"/>
          <p:cNvSpPr txBox="1"/>
          <p:nvPr/>
        </p:nvSpPr>
        <p:spPr>
          <a:xfrm>
            <a:off x="6147641" y="6042352"/>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Visceral Bias </a:t>
            </a:r>
          </a:p>
        </p:txBody>
      </p:sp>
      <p:sp>
        <p:nvSpPr>
          <p:cNvPr id="30" name="TextBox 29"/>
          <p:cNvSpPr txBox="1"/>
          <p:nvPr/>
        </p:nvSpPr>
        <p:spPr>
          <a:xfrm>
            <a:off x="6147641" y="4166673"/>
            <a:ext cx="27098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Overconfidence</a:t>
            </a:r>
          </a:p>
        </p:txBody>
      </p:sp>
      <p:sp>
        <p:nvSpPr>
          <p:cNvPr id="31" name="TextBox 30"/>
          <p:cNvSpPr txBox="1"/>
          <p:nvPr/>
        </p:nvSpPr>
        <p:spPr>
          <a:xfrm>
            <a:off x="3242516" y="5517916"/>
            <a:ext cx="2709862" cy="369887"/>
          </a:xfrm>
          <a:prstGeom prst="rect">
            <a:avLst/>
          </a:prstGeom>
          <a:solidFill>
            <a:schemeClr val="accent2">
              <a:lumMod val="75000"/>
            </a:schemeClr>
          </a:solidFill>
        </p:spPr>
        <p:txBody>
          <a:bodyPr>
            <a:spAutoFit/>
          </a:bodyPr>
          <a:lstStyle/>
          <a:p>
            <a:pPr algn="ctr">
              <a:defRPr/>
            </a:pPr>
            <a:r>
              <a:rPr lang="en-US" sz="1800" dirty="0" smtClean="0">
                <a:solidFill>
                  <a:schemeClr val="bg1"/>
                </a:solidFill>
                <a:ea typeface="+mn-ea"/>
                <a:cs typeface="+mn-cs"/>
              </a:rPr>
              <a:t>Sub-additive </a:t>
            </a:r>
            <a:r>
              <a:rPr lang="en-US" sz="1800" dirty="0">
                <a:solidFill>
                  <a:schemeClr val="bg1"/>
                </a:solidFill>
                <a:ea typeface="+mn-ea"/>
                <a:cs typeface="+mn-cs"/>
              </a:rPr>
              <a:t>Effect </a:t>
            </a:r>
          </a:p>
        </p:txBody>
      </p:sp>
      <p:sp>
        <p:nvSpPr>
          <p:cNvPr id="32" name="TextBox 31"/>
          <p:cNvSpPr txBox="1"/>
          <p:nvPr/>
        </p:nvSpPr>
        <p:spPr>
          <a:xfrm>
            <a:off x="6147641" y="5517916"/>
            <a:ext cx="2709862" cy="369888"/>
          </a:xfrm>
          <a:prstGeom prst="rect">
            <a:avLst/>
          </a:prstGeom>
          <a:solidFill>
            <a:schemeClr val="accent2">
              <a:lumMod val="75000"/>
            </a:schemeClr>
          </a:solidFill>
        </p:spPr>
        <p:txBody>
          <a:bodyPr>
            <a:spAutoFit/>
          </a:bodyPr>
          <a:lstStyle/>
          <a:p>
            <a:pPr algn="ctr">
              <a:defRPr/>
            </a:pPr>
            <a:r>
              <a:rPr lang="en-US" sz="1800" dirty="0" err="1">
                <a:solidFill>
                  <a:schemeClr val="bg1"/>
                </a:solidFill>
                <a:ea typeface="+mn-ea"/>
                <a:cs typeface="+mn-cs"/>
              </a:rPr>
              <a:t>Recency</a:t>
            </a:r>
            <a:r>
              <a:rPr lang="en-US" sz="1800" dirty="0">
                <a:solidFill>
                  <a:schemeClr val="bg1"/>
                </a:solidFill>
                <a:ea typeface="+mn-ea"/>
                <a:cs typeface="+mn-cs"/>
              </a:rPr>
              <a:t> Effect</a:t>
            </a:r>
          </a:p>
        </p:txBody>
      </p:sp>
      <p:sp>
        <p:nvSpPr>
          <p:cNvPr id="33" name="TextBox 32"/>
          <p:cNvSpPr txBox="1"/>
          <p:nvPr/>
        </p:nvSpPr>
        <p:spPr>
          <a:xfrm>
            <a:off x="6147641" y="1925404"/>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Authority Bias </a:t>
            </a:r>
          </a:p>
        </p:txBody>
      </p:sp>
      <p:sp>
        <p:nvSpPr>
          <p:cNvPr id="34" name="TextBox 33"/>
          <p:cNvSpPr txBox="1"/>
          <p:nvPr/>
        </p:nvSpPr>
        <p:spPr>
          <a:xfrm>
            <a:off x="353266" y="4166673"/>
            <a:ext cx="2708275"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Availability Heuristic</a:t>
            </a:r>
          </a:p>
        </p:txBody>
      </p:sp>
      <p:sp>
        <p:nvSpPr>
          <p:cNvPr id="35" name="TextBox 34"/>
          <p:cNvSpPr txBox="1"/>
          <p:nvPr/>
        </p:nvSpPr>
        <p:spPr>
          <a:xfrm>
            <a:off x="3242516" y="3639904"/>
            <a:ext cx="2709862" cy="369887"/>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Availability Cascade </a:t>
            </a:r>
          </a:p>
        </p:txBody>
      </p:sp>
      <p:sp>
        <p:nvSpPr>
          <p:cNvPr id="37" name="TextBox 36"/>
          <p:cNvSpPr txBox="1"/>
          <p:nvPr/>
        </p:nvSpPr>
        <p:spPr>
          <a:xfrm>
            <a:off x="3242516" y="6042352"/>
            <a:ext cx="2697162" cy="369888"/>
          </a:xfrm>
          <a:prstGeom prst="rect">
            <a:avLst/>
          </a:prstGeom>
          <a:solidFill>
            <a:schemeClr val="accent2">
              <a:lumMod val="75000"/>
            </a:schemeClr>
          </a:solidFill>
        </p:spPr>
        <p:txBody>
          <a:bodyPr>
            <a:spAutoFit/>
          </a:bodyPr>
          <a:lstStyle/>
          <a:p>
            <a:pPr algn="ctr">
              <a:defRPr/>
            </a:pPr>
            <a:r>
              <a:rPr lang="en-US" sz="1800" dirty="0">
                <a:solidFill>
                  <a:schemeClr val="bg1"/>
                </a:solidFill>
                <a:ea typeface="+mn-ea"/>
                <a:cs typeface="+mn-cs"/>
              </a:rPr>
              <a:t>Reactance</a:t>
            </a:r>
          </a:p>
        </p:txBody>
      </p:sp>
    </p:spTree>
    <p:extLst>
      <p:ext uri="{BB962C8B-B14F-4D97-AF65-F5344CB8AC3E}">
        <p14:creationId xmlns:p14="http://schemas.microsoft.com/office/powerpoint/2010/main" val="3938511441"/>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19542" y="1619187"/>
            <a:ext cx="1746679" cy="830997"/>
          </a:xfrm>
          <a:prstGeom prst="rect">
            <a:avLst/>
          </a:prstGeom>
          <a:solidFill>
            <a:srgbClr val="BC004B"/>
          </a:solidFill>
        </p:spPr>
        <p:txBody>
          <a:bodyPr wrap="square" rtlCol="0">
            <a:spAutoFit/>
          </a:bodyPr>
          <a:lstStyle/>
          <a:p>
            <a:pPr algn="ctr"/>
            <a:r>
              <a:rPr lang="en-US" sz="2400" dirty="0" smtClean="0">
                <a:solidFill>
                  <a:schemeClr val="bg1"/>
                </a:solidFill>
              </a:rPr>
              <a:t>Error in</a:t>
            </a:r>
          </a:p>
          <a:p>
            <a:pPr algn="ctr"/>
            <a:r>
              <a:rPr lang="en-US" sz="2400" dirty="0" smtClean="0">
                <a:solidFill>
                  <a:schemeClr val="bg1"/>
                </a:solidFill>
              </a:rPr>
              <a:t>Judgment</a:t>
            </a:r>
            <a:endParaRPr lang="en-US" sz="2400" dirty="0">
              <a:solidFill>
                <a:schemeClr val="bg1"/>
              </a:solidFill>
            </a:endParaRPr>
          </a:p>
        </p:txBody>
      </p:sp>
      <p:sp>
        <p:nvSpPr>
          <p:cNvPr id="3" name="TextBox 2"/>
          <p:cNvSpPr txBox="1"/>
          <p:nvPr/>
        </p:nvSpPr>
        <p:spPr>
          <a:xfrm>
            <a:off x="5602609" y="1619187"/>
            <a:ext cx="1926189" cy="830997"/>
          </a:xfrm>
          <a:prstGeom prst="rect">
            <a:avLst/>
          </a:prstGeom>
          <a:solidFill>
            <a:srgbClr val="BC004B"/>
          </a:solidFill>
        </p:spPr>
        <p:txBody>
          <a:bodyPr wrap="square" rtlCol="0">
            <a:spAutoFit/>
          </a:bodyPr>
          <a:lstStyle/>
          <a:p>
            <a:pPr algn="ctr"/>
            <a:r>
              <a:rPr lang="en-US" sz="2400" dirty="0" smtClean="0">
                <a:solidFill>
                  <a:schemeClr val="bg1"/>
                </a:solidFill>
              </a:rPr>
              <a:t>Error in </a:t>
            </a:r>
          </a:p>
          <a:p>
            <a:pPr algn="ctr"/>
            <a:r>
              <a:rPr lang="en-US" sz="2400" dirty="0" smtClean="0">
                <a:solidFill>
                  <a:schemeClr val="bg1"/>
                </a:solidFill>
              </a:rPr>
              <a:t>Execution</a:t>
            </a:r>
            <a:endParaRPr lang="en-US" sz="2400" dirty="0">
              <a:solidFill>
                <a:schemeClr val="bg1"/>
              </a:solidFill>
            </a:endParaRPr>
          </a:p>
        </p:txBody>
      </p:sp>
      <p:sp>
        <p:nvSpPr>
          <p:cNvPr id="4" name="TextBox 3"/>
          <p:cNvSpPr txBox="1"/>
          <p:nvPr/>
        </p:nvSpPr>
        <p:spPr>
          <a:xfrm>
            <a:off x="2119542" y="2833451"/>
            <a:ext cx="761071" cy="646331"/>
          </a:xfrm>
          <a:prstGeom prst="rect">
            <a:avLst/>
          </a:prstGeom>
          <a:solidFill>
            <a:srgbClr val="063D98"/>
          </a:solidFill>
        </p:spPr>
        <p:txBody>
          <a:bodyPr wrap="none" rtlCol="0">
            <a:spAutoFit/>
          </a:bodyPr>
          <a:lstStyle/>
          <a:p>
            <a:pPr algn="ctr"/>
            <a:r>
              <a:rPr lang="en-US" dirty="0" smtClean="0">
                <a:solidFill>
                  <a:srgbClr val="FFFFFF"/>
                </a:solidFill>
              </a:rPr>
              <a:t>Type I </a:t>
            </a:r>
          </a:p>
          <a:p>
            <a:pPr algn="ctr"/>
            <a:r>
              <a:rPr lang="en-US" dirty="0" smtClean="0">
                <a:solidFill>
                  <a:srgbClr val="FFFFFF"/>
                </a:solidFill>
              </a:rPr>
              <a:t>Error</a:t>
            </a:r>
          </a:p>
        </p:txBody>
      </p:sp>
      <p:sp>
        <p:nvSpPr>
          <p:cNvPr id="5" name="TextBox 4"/>
          <p:cNvSpPr txBox="1"/>
          <p:nvPr/>
        </p:nvSpPr>
        <p:spPr>
          <a:xfrm>
            <a:off x="3073947" y="2833451"/>
            <a:ext cx="824865" cy="646331"/>
          </a:xfrm>
          <a:prstGeom prst="rect">
            <a:avLst/>
          </a:prstGeom>
          <a:solidFill>
            <a:srgbClr val="063D98"/>
          </a:solidFill>
        </p:spPr>
        <p:txBody>
          <a:bodyPr wrap="none" rtlCol="0">
            <a:spAutoFit/>
          </a:bodyPr>
          <a:lstStyle/>
          <a:p>
            <a:pPr algn="ctr"/>
            <a:r>
              <a:rPr lang="en-US" dirty="0" smtClean="0">
                <a:solidFill>
                  <a:srgbClr val="FFFFFF"/>
                </a:solidFill>
              </a:rPr>
              <a:t>Type II </a:t>
            </a:r>
          </a:p>
          <a:p>
            <a:pPr algn="ctr"/>
            <a:r>
              <a:rPr lang="en-US" dirty="0" smtClean="0">
                <a:solidFill>
                  <a:srgbClr val="FFFFFF"/>
                </a:solidFill>
              </a:rPr>
              <a:t>Error</a:t>
            </a:r>
            <a:endParaRPr lang="en-US" dirty="0">
              <a:solidFill>
                <a:srgbClr val="FFFFFF"/>
              </a:solidFill>
            </a:endParaRPr>
          </a:p>
        </p:txBody>
      </p:sp>
      <p:sp>
        <p:nvSpPr>
          <p:cNvPr id="14" name="TextBox 13"/>
          <p:cNvSpPr txBox="1"/>
          <p:nvPr/>
        </p:nvSpPr>
        <p:spPr>
          <a:xfrm>
            <a:off x="5602610" y="2833451"/>
            <a:ext cx="993707" cy="646331"/>
          </a:xfrm>
          <a:prstGeom prst="rect">
            <a:avLst/>
          </a:prstGeom>
          <a:solidFill>
            <a:srgbClr val="063D98"/>
          </a:solidFill>
        </p:spPr>
        <p:txBody>
          <a:bodyPr wrap="none" rtlCol="0">
            <a:spAutoFit/>
          </a:bodyPr>
          <a:lstStyle/>
          <a:p>
            <a:pPr algn="ctr"/>
            <a:r>
              <a:rPr lang="en-US" dirty="0" smtClean="0">
                <a:solidFill>
                  <a:srgbClr val="FFFFFF"/>
                </a:solidFill>
              </a:rPr>
              <a:t>Systems</a:t>
            </a:r>
          </a:p>
          <a:p>
            <a:pPr algn="ctr"/>
            <a:r>
              <a:rPr lang="en-US" dirty="0" smtClean="0">
                <a:solidFill>
                  <a:srgbClr val="FFFFFF"/>
                </a:solidFill>
              </a:rPr>
              <a:t>Error</a:t>
            </a:r>
          </a:p>
        </p:txBody>
      </p:sp>
      <p:sp>
        <p:nvSpPr>
          <p:cNvPr id="15" name="TextBox 14"/>
          <p:cNvSpPr txBox="1"/>
          <p:nvPr/>
        </p:nvSpPr>
        <p:spPr>
          <a:xfrm>
            <a:off x="6642732" y="2833451"/>
            <a:ext cx="886067" cy="646331"/>
          </a:xfrm>
          <a:prstGeom prst="rect">
            <a:avLst/>
          </a:prstGeom>
          <a:solidFill>
            <a:srgbClr val="063D98"/>
          </a:solidFill>
        </p:spPr>
        <p:txBody>
          <a:bodyPr wrap="none" rtlCol="0">
            <a:spAutoFit/>
          </a:bodyPr>
          <a:lstStyle/>
          <a:p>
            <a:pPr algn="ctr"/>
            <a:r>
              <a:rPr lang="en-US" dirty="0" smtClean="0">
                <a:solidFill>
                  <a:srgbClr val="FFFFFF"/>
                </a:solidFill>
              </a:rPr>
              <a:t>Human</a:t>
            </a:r>
          </a:p>
          <a:p>
            <a:pPr algn="ctr"/>
            <a:r>
              <a:rPr lang="en-US" dirty="0" smtClean="0">
                <a:solidFill>
                  <a:srgbClr val="FFFFFF"/>
                </a:solidFill>
              </a:rPr>
              <a:t>Error</a:t>
            </a:r>
            <a:endParaRPr lang="en-US" dirty="0">
              <a:solidFill>
                <a:srgbClr val="FFFFFF"/>
              </a:solidFill>
            </a:endParaRPr>
          </a:p>
        </p:txBody>
      </p:sp>
      <p:cxnSp>
        <p:nvCxnSpPr>
          <p:cNvPr id="7" name="Straight Arrow Connector 6"/>
          <p:cNvCxnSpPr>
            <a:endCxn id="4" idx="0"/>
          </p:cNvCxnSpPr>
          <p:nvPr/>
        </p:nvCxnSpPr>
        <p:spPr>
          <a:xfrm>
            <a:off x="2500078" y="2450184"/>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348918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614871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7075066"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endCxn id="17" idx="0"/>
          </p:cNvCxnSpPr>
          <p:nvPr/>
        </p:nvCxnSpPr>
        <p:spPr>
          <a:xfrm>
            <a:off x="3489090" y="3483642"/>
            <a:ext cx="2"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2951268" y="3993154"/>
            <a:ext cx="1075648"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Failing to </a:t>
            </a:r>
          </a:p>
          <a:p>
            <a:pPr algn="ctr"/>
            <a:r>
              <a:rPr lang="en-US" dirty="0" smtClean="0">
                <a:solidFill>
                  <a:srgbClr val="FFFFFF"/>
                </a:solidFill>
              </a:rPr>
              <a:t>See Wolf</a:t>
            </a:r>
          </a:p>
        </p:txBody>
      </p:sp>
      <p:pic>
        <p:nvPicPr>
          <p:cNvPr id="24" name="Picture 11" descr="C:\Users\Barbara\AppData\Local\Microsoft\Windows\Temporary Internet Files\Content.IE5\PGB5O6YI\MC900390910[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5015" y="4891928"/>
            <a:ext cx="1446213" cy="141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25"/>
          <p:cNvSpPr txBox="1"/>
          <p:nvPr/>
        </p:nvSpPr>
        <p:spPr>
          <a:xfrm>
            <a:off x="2099876" y="3989294"/>
            <a:ext cx="800407"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Crying</a:t>
            </a:r>
          </a:p>
          <a:p>
            <a:pPr algn="ctr"/>
            <a:r>
              <a:rPr lang="en-US" dirty="0" smtClean="0">
                <a:solidFill>
                  <a:srgbClr val="FFFFFF"/>
                </a:solidFill>
              </a:rPr>
              <a:t>Wolf</a:t>
            </a:r>
          </a:p>
        </p:txBody>
      </p:sp>
      <p:cxnSp>
        <p:nvCxnSpPr>
          <p:cNvPr id="27" name="Straight Arrow Connector 26"/>
          <p:cNvCxnSpPr>
            <a:endCxn id="26" idx="0"/>
          </p:cNvCxnSpPr>
          <p:nvPr/>
        </p:nvCxnSpPr>
        <p:spPr>
          <a:xfrm>
            <a:off x="2500078" y="3479782"/>
            <a:ext cx="2"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28" name="Picture 10" descr="C:\Users\Barbara\AppData\Local\Microsoft\Windows\Temporary Internet Files\Content.IE5\NNDB1UKE\MC900000945[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4303" y="4990354"/>
            <a:ext cx="1423084" cy="1165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786467" y="2097235"/>
            <a:ext cx="573181" cy="369332"/>
          </a:xfrm>
          <a:prstGeom prst="rect">
            <a:avLst/>
          </a:prstGeom>
          <a:noFill/>
        </p:spPr>
        <p:txBody>
          <a:bodyPr wrap="none" rtlCol="0">
            <a:spAutoFit/>
          </a:bodyPr>
          <a:lstStyle/>
          <a:p>
            <a:r>
              <a:rPr lang="en-US" dirty="0" smtClean="0"/>
              <a:t>bias</a:t>
            </a:r>
            <a:endParaRPr lang="en-US" dirty="0"/>
          </a:p>
        </p:txBody>
      </p:sp>
      <p:sp>
        <p:nvSpPr>
          <p:cNvPr id="13" name="Curved Left Arrow 12"/>
          <p:cNvSpPr/>
          <p:nvPr/>
        </p:nvSpPr>
        <p:spPr>
          <a:xfrm>
            <a:off x="1404471" y="1619187"/>
            <a:ext cx="695405" cy="836805"/>
          </a:xfrm>
          <a:prstGeom prst="curvedLeftArrow">
            <a:avLst>
              <a:gd name="adj1" fmla="val 7534"/>
              <a:gd name="adj2" fmla="val 50000"/>
              <a:gd name="adj3" fmla="val 16406"/>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134476" y="3295116"/>
            <a:ext cx="1716974" cy="646331"/>
          </a:xfrm>
          <a:prstGeom prst="rect">
            <a:avLst/>
          </a:prstGeom>
          <a:noFill/>
          <a:ln>
            <a:solidFill>
              <a:srgbClr val="800000"/>
            </a:solidFill>
          </a:ln>
        </p:spPr>
        <p:txBody>
          <a:bodyPr wrap="square" rtlCol="0">
            <a:spAutoFit/>
          </a:bodyPr>
          <a:lstStyle/>
          <a:p>
            <a:pPr algn="ctr"/>
            <a:r>
              <a:rPr lang="en-US" b="1" dirty="0" smtClean="0">
                <a:solidFill>
                  <a:srgbClr val="800000"/>
                </a:solidFill>
              </a:rPr>
              <a:t>diagnostic</a:t>
            </a:r>
          </a:p>
          <a:p>
            <a:pPr algn="ctr"/>
            <a:r>
              <a:rPr lang="en-US" b="1" dirty="0" smtClean="0">
                <a:solidFill>
                  <a:srgbClr val="800000"/>
                </a:solidFill>
              </a:rPr>
              <a:t>momentum</a:t>
            </a:r>
            <a:endParaRPr lang="en-US" b="1" dirty="0">
              <a:solidFill>
                <a:srgbClr val="800000"/>
              </a:solidFill>
            </a:endParaRPr>
          </a:p>
        </p:txBody>
      </p:sp>
      <p:sp>
        <p:nvSpPr>
          <p:cNvPr id="32" name="Oval 31"/>
          <p:cNvSpPr/>
          <p:nvPr/>
        </p:nvSpPr>
        <p:spPr>
          <a:xfrm>
            <a:off x="5495672" y="2704352"/>
            <a:ext cx="1147060" cy="873187"/>
          </a:xfrm>
          <a:prstGeom prst="ellipse">
            <a:avLst/>
          </a:prstGeom>
          <a:noFill/>
          <a:ln w="25400">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2781634" y="3865530"/>
            <a:ext cx="1491542" cy="873187"/>
          </a:xfrm>
          <a:prstGeom prst="ellipse">
            <a:avLst/>
          </a:prstGeom>
          <a:noFill/>
          <a:ln w="25400">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134475" y="2516093"/>
            <a:ext cx="1722948" cy="646331"/>
          </a:xfrm>
          <a:prstGeom prst="rect">
            <a:avLst/>
          </a:prstGeom>
          <a:noFill/>
          <a:ln>
            <a:solidFill>
              <a:srgbClr val="800000"/>
            </a:solidFill>
          </a:ln>
        </p:spPr>
        <p:txBody>
          <a:bodyPr wrap="none" rtlCol="0">
            <a:spAutoFit/>
          </a:bodyPr>
          <a:lstStyle/>
          <a:p>
            <a:pPr algn="ctr"/>
            <a:r>
              <a:rPr lang="en-US" b="1" dirty="0" smtClean="0">
                <a:solidFill>
                  <a:srgbClr val="800000"/>
                </a:solidFill>
              </a:rPr>
              <a:t>incomplete</a:t>
            </a:r>
          </a:p>
          <a:p>
            <a:pPr algn="ctr"/>
            <a:r>
              <a:rPr lang="en-US" b="1" dirty="0" smtClean="0">
                <a:solidFill>
                  <a:srgbClr val="800000"/>
                </a:solidFill>
              </a:rPr>
              <a:t>communication</a:t>
            </a:r>
            <a:endParaRPr lang="en-US" b="1" dirty="0">
              <a:solidFill>
                <a:srgbClr val="800000"/>
              </a:solidFill>
            </a:endParaRPr>
          </a:p>
        </p:txBody>
      </p:sp>
      <p:sp>
        <p:nvSpPr>
          <p:cNvPr id="35" name="Rectangle 2"/>
          <p:cNvSpPr txBox="1">
            <a:spLocks noChangeArrowheads="1"/>
          </p:cNvSpPr>
          <p:nvPr/>
        </p:nvSpPr>
        <p:spPr>
          <a:xfrm>
            <a:off x="457200" y="842963"/>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smtClean="0">
                <a:latin typeface="+mn-lt"/>
              </a:rPr>
              <a:t>What’s the error?</a:t>
            </a:r>
            <a:endParaRPr lang="en-US" sz="3600" b="1" dirty="0">
              <a:latin typeface="+mn-lt"/>
            </a:endParaRPr>
          </a:p>
        </p:txBody>
      </p:sp>
      <p:grpSp>
        <p:nvGrpSpPr>
          <p:cNvPr id="36" name="Group 35"/>
          <p:cNvGrpSpPr/>
          <p:nvPr/>
        </p:nvGrpSpPr>
        <p:grpSpPr>
          <a:xfrm>
            <a:off x="6658572" y="3479782"/>
            <a:ext cx="1236148" cy="1155843"/>
            <a:chOff x="6456992" y="3479782"/>
            <a:chExt cx="1236148" cy="1155843"/>
          </a:xfrm>
        </p:grpSpPr>
        <p:sp>
          <p:nvSpPr>
            <p:cNvPr id="37" name="TextBox 36"/>
            <p:cNvSpPr txBox="1"/>
            <p:nvPr/>
          </p:nvSpPr>
          <p:spPr>
            <a:xfrm>
              <a:off x="6456992" y="3989294"/>
              <a:ext cx="1236148"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Perceptual </a:t>
              </a:r>
            </a:p>
            <a:p>
              <a:pPr algn="ctr"/>
              <a:r>
                <a:rPr lang="en-US" dirty="0" smtClean="0">
                  <a:solidFill>
                    <a:srgbClr val="FFFFFF"/>
                  </a:solidFill>
                </a:rPr>
                <a:t>Selectivity</a:t>
              </a:r>
              <a:endParaRPr lang="en-US" dirty="0">
                <a:solidFill>
                  <a:srgbClr val="FFFFFF"/>
                </a:solidFill>
              </a:endParaRPr>
            </a:p>
          </p:txBody>
        </p:sp>
        <p:cxnSp>
          <p:nvCxnSpPr>
            <p:cNvPr id="38" name="Straight Arrow Connector 37"/>
            <p:cNvCxnSpPr/>
            <p:nvPr/>
          </p:nvCxnSpPr>
          <p:spPr>
            <a:xfrm>
              <a:off x="6913802" y="3479782"/>
              <a:ext cx="0"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39" name="Group 38"/>
          <p:cNvGrpSpPr/>
          <p:nvPr/>
        </p:nvGrpSpPr>
        <p:grpSpPr>
          <a:xfrm>
            <a:off x="4670956" y="3479782"/>
            <a:ext cx="1886942" cy="2540837"/>
            <a:chOff x="5415886" y="3479782"/>
            <a:chExt cx="1886942" cy="2540837"/>
          </a:xfrm>
        </p:grpSpPr>
        <p:sp>
          <p:nvSpPr>
            <p:cNvPr id="40" name="TextBox 39"/>
            <p:cNvSpPr txBox="1"/>
            <p:nvPr/>
          </p:nvSpPr>
          <p:spPr>
            <a:xfrm>
              <a:off x="5415886" y="3989294"/>
              <a:ext cx="1886942" cy="2031325"/>
            </a:xfrm>
            <a:prstGeom prst="rect">
              <a:avLst/>
            </a:prstGeom>
            <a:solidFill>
              <a:schemeClr val="accent5">
                <a:lumMod val="75000"/>
              </a:schemeClr>
            </a:solidFill>
            <a:ln>
              <a:solidFill>
                <a:schemeClr val="accent1">
                  <a:lumMod val="50000"/>
                </a:schemeClr>
              </a:solidFill>
            </a:ln>
          </p:spPr>
          <p:txBody>
            <a:bodyPr wrap="none" rtlCol="0">
              <a:spAutoFit/>
            </a:bodyPr>
            <a:lstStyle/>
            <a:p>
              <a:r>
                <a:rPr lang="en-US" dirty="0" smtClean="0">
                  <a:solidFill>
                    <a:srgbClr val="FFFFFF"/>
                  </a:solidFill>
                </a:rPr>
                <a:t>Policy, procedure</a:t>
              </a:r>
            </a:p>
            <a:p>
              <a:r>
                <a:rPr lang="en-US" dirty="0" smtClean="0">
                  <a:solidFill>
                    <a:srgbClr val="FFFFFF"/>
                  </a:solidFill>
                </a:rPr>
                <a:t>Equipment</a:t>
              </a:r>
            </a:p>
            <a:p>
              <a:r>
                <a:rPr lang="en-US" dirty="0" smtClean="0">
                  <a:solidFill>
                    <a:srgbClr val="FFFFFF"/>
                  </a:solidFill>
                </a:rPr>
                <a:t>Environmental</a:t>
              </a:r>
            </a:p>
            <a:p>
              <a:r>
                <a:rPr lang="en-US" dirty="0" smtClean="0">
                  <a:solidFill>
                    <a:srgbClr val="FFFFFF"/>
                  </a:solidFill>
                </a:rPr>
                <a:t>Human resources</a:t>
              </a:r>
            </a:p>
            <a:p>
              <a:r>
                <a:rPr lang="en-US" dirty="0" smtClean="0">
                  <a:solidFill>
                    <a:srgbClr val="FFFFFF"/>
                  </a:solidFill>
                </a:rPr>
                <a:t>information</a:t>
              </a:r>
            </a:p>
            <a:p>
              <a:r>
                <a:rPr lang="en-US" dirty="0">
                  <a:solidFill>
                    <a:srgbClr val="FFFFFF"/>
                  </a:solidFill>
                </a:rPr>
                <a:t>C</a:t>
              </a:r>
              <a:r>
                <a:rPr lang="en-US" dirty="0" smtClean="0">
                  <a:solidFill>
                    <a:srgbClr val="FFFFFF"/>
                  </a:solidFill>
                </a:rPr>
                <a:t>ommunication</a:t>
              </a:r>
            </a:p>
            <a:p>
              <a:r>
                <a:rPr lang="en-US" dirty="0">
                  <a:solidFill>
                    <a:srgbClr val="FFFFFF"/>
                  </a:solidFill>
                </a:rPr>
                <a:t>O</a:t>
              </a:r>
              <a:r>
                <a:rPr lang="en-US" dirty="0" smtClean="0">
                  <a:solidFill>
                    <a:srgbClr val="FFFFFF"/>
                  </a:solidFill>
                </a:rPr>
                <a:t>rganizational</a:t>
              </a:r>
            </a:p>
          </p:txBody>
        </p:sp>
        <p:cxnSp>
          <p:nvCxnSpPr>
            <p:cNvPr id="41" name="Straight Arrow Connector 40"/>
            <p:cNvCxnSpPr/>
            <p:nvPr/>
          </p:nvCxnSpPr>
          <p:spPr>
            <a:xfrm>
              <a:off x="6913805" y="3479782"/>
              <a:ext cx="0"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426404877"/>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500"/>
                                        <p:tgtEl>
                                          <p:spTgt spid="3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2" grpId="0" animBg="1"/>
      <p:bldP spid="33" grpId="0" animBg="1"/>
      <p:bldP spid="3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66005" y="981641"/>
            <a:ext cx="2596835" cy="523220"/>
          </a:xfrm>
          <a:prstGeom prst="rect">
            <a:avLst/>
          </a:prstGeom>
          <a:solidFill>
            <a:srgbClr val="69A166"/>
          </a:solidFill>
        </p:spPr>
        <p:txBody>
          <a:bodyPr wrap="none" rtlCol="0">
            <a:spAutoFit/>
          </a:bodyPr>
          <a:lstStyle/>
          <a:p>
            <a:r>
              <a:rPr lang="en-US" sz="2800" dirty="0" smtClean="0">
                <a:solidFill>
                  <a:srgbClr val="FFFFFF"/>
                </a:solidFill>
              </a:rPr>
              <a:t>Quality Concern</a:t>
            </a:r>
            <a:endParaRPr lang="en-US" sz="2800" dirty="0">
              <a:solidFill>
                <a:srgbClr val="FFFFFF"/>
              </a:solidFill>
            </a:endParaRPr>
          </a:p>
        </p:txBody>
      </p:sp>
      <p:sp>
        <p:nvSpPr>
          <p:cNvPr id="5" name="TextBox 4"/>
          <p:cNvSpPr txBox="1"/>
          <p:nvPr/>
        </p:nvSpPr>
        <p:spPr>
          <a:xfrm>
            <a:off x="3318251" y="1901449"/>
            <a:ext cx="2644589" cy="1477328"/>
          </a:xfrm>
          <a:prstGeom prst="rect">
            <a:avLst/>
          </a:prstGeom>
          <a:solidFill>
            <a:srgbClr val="DFBCA9"/>
          </a:solidFill>
        </p:spPr>
        <p:txBody>
          <a:bodyPr wrap="square" rtlCol="0">
            <a:spAutoFit/>
          </a:bodyPr>
          <a:lstStyle/>
          <a:p>
            <a:r>
              <a:rPr lang="en-US" dirty="0" smtClean="0"/>
              <a:t>Fact Finding</a:t>
            </a:r>
          </a:p>
          <a:p>
            <a:pPr marL="285750" indent="-285750">
              <a:buFont typeface="Arial"/>
              <a:buChar char="•"/>
            </a:pPr>
            <a:r>
              <a:rPr lang="en-US" dirty="0" smtClean="0"/>
              <a:t>chart review</a:t>
            </a:r>
          </a:p>
          <a:p>
            <a:pPr marL="285750" indent="-285750">
              <a:buFont typeface="Arial"/>
              <a:buChar char="•"/>
            </a:pPr>
            <a:r>
              <a:rPr lang="en-US" dirty="0" smtClean="0"/>
              <a:t>provider interview</a:t>
            </a:r>
          </a:p>
          <a:p>
            <a:pPr marL="285750" indent="-285750">
              <a:buFont typeface="Arial"/>
              <a:buChar char="•"/>
            </a:pPr>
            <a:r>
              <a:rPr lang="en-US" dirty="0" smtClean="0"/>
              <a:t>creation of timeline</a:t>
            </a:r>
          </a:p>
          <a:p>
            <a:pPr marL="285750" indent="-285750">
              <a:buFont typeface="Arial"/>
              <a:buChar char="•"/>
            </a:pPr>
            <a:r>
              <a:rPr lang="en-US" dirty="0" smtClean="0"/>
              <a:t>ID of discrete issues</a:t>
            </a:r>
          </a:p>
        </p:txBody>
      </p:sp>
      <p:cxnSp>
        <p:nvCxnSpPr>
          <p:cNvPr id="6" name="Straight Arrow Connector 5"/>
          <p:cNvCxnSpPr/>
          <p:nvPr/>
        </p:nvCxnSpPr>
        <p:spPr>
          <a:xfrm>
            <a:off x="4628955" y="1504861"/>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108842" y="3644304"/>
            <a:ext cx="1746679" cy="830997"/>
          </a:xfrm>
          <a:prstGeom prst="rect">
            <a:avLst/>
          </a:prstGeom>
          <a:solidFill>
            <a:srgbClr val="BC004B"/>
          </a:solidFill>
        </p:spPr>
        <p:txBody>
          <a:bodyPr wrap="square" rtlCol="0">
            <a:spAutoFit/>
          </a:bodyPr>
          <a:lstStyle/>
          <a:p>
            <a:pPr algn="ctr"/>
            <a:r>
              <a:rPr lang="en-US" sz="2400" dirty="0" smtClean="0">
                <a:solidFill>
                  <a:schemeClr val="bg1"/>
                </a:solidFill>
              </a:rPr>
              <a:t>Error in</a:t>
            </a:r>
          </a:p>
          <a:p>
            <a:pPr algn="ctr"/>
            <a:r>
              <a:rPr lang="en-US" sz="2400" dirty="0" smtClean="0">
                <a:solidFill>
                  <a:schemeClr val="bg1"/>
                </a:solidFill>
              </a:rPr>
              <a:t>Judgment</a:t>
            </a:r>
            <a:endParaRPr lang="en-US" sz="2400" dirty="0">
              <a:solidFill>
                <a:schemeClr val="bg1"/>
              </a:solidFill>
            </a:endParaRPr>
          </a:p>
        </p:txBody>
      </p:sp>
      <p:sp>
        <p:nvSpPr>
          <p:cNvPr id="8" name="TextBox 7"/>
          <p:cNvSpPr txBox="1"/>
          <p:nvPr/>
        </p:nvSpPr>
        <p:spPr>
          <a:xfrm>
            <a:off x="5591909" y="3644304"/>
            <a:ext cx="1926189" cy="830997"/>
          </a:xfrm>
          <a:prstGeom prst="rect">
            <a:avLst/>
          </a:prstGeom>
          <a:solidFill>
            <a:srgbClr val="BC004B"/>
          </a:solidFill>
        </p:spPr>
        <p:txBody>
          <a:bodyPr wrap="square" rtlCol="0">
            <a:spAutoFit/>
          </a:bodyPr>
          <a:lstStyle/>
          <a:p>
            <a:pPr algn="ctr"/>
            <a:r>
              <a:rPr lang="en-US" sz="2400" dirty="0" smtClean="0">
                <a:solidFill>
                  <a:schemeClr val="bg1"/>
                </a:solidFill>
              </a:rPr>
              <a:t>Error in </a:t>
            </a:r>
          </a:p>
          <a:p>
            <a:pPr algn="ctr"/>
            <a:r>
              <a:rPr lang="en-US" sz="2400" dirty="0" smtClean="0">
                <a:solidFill>
                  <a:schemeClr val="bg1"/>
                </a:solidFill>
              </a:rPr>
              <a:t>Execution</a:t>
            </a:r>
            <a:endParaRPr lang="en-US" sz="2400" dirty="0">
              <a:solidFill>
                <a:schemeClr val="bg1"/>
              </a:solidFill>
            </a:endParaRPr>
          </a:p>
        </p:txBody>
      </p:sp>
      <p:sp>
        <p:nvSpPr>
          <p:cNvPr id="9" name="TextBox 8"/>
          <p:cNvSpPr txBox="1"/>
          <p:nvPr/>
        </p:nvSpPr>
        <p:spPr>
          <a:xfrm>
            <a:off x="2108842" y="4768922"/>
            <a:ext cx="761071" cy="646331"/>
          </a:xfrm>
          <a:prstGeom prst="rect">
            <a:avLst/>
          </a:prstGeom>
          <a:solidFill>
            <a:srgbClr val="063D98"/>
          </a:solidFill>
        </p:spPr>
        <p:txBody>
          <a:bodyPr wrap="none" rtlCol="0">
            <a:spAutoFit/>
          </a:bodyPr>
          <a:lstStyle/>
          <a:p>
            <a:pPr algn="ctr"/>
            <a:r>
              <a:rPr lang="en-US" dirty="0" smtClean="0">
                <a:solidFill>
                  <a:srgbClr val="FFFFFF"/>
                </a:solidFill>
              </a:rPr>
              <a:t>Type I </a:t>
            </a:r>
          </a:p>
          <a:p>
            <a:pPr algn="ctr"/>
            <a:r>
              <a:rPr lang="en-US" dirty="0" smtClean="0">
                <a:solidFill>
                  <a:srgbClr val="FFFFFF"/>
                </a:solidFill>
              </a:rPr>
              <a:t>Error</a:t>
            </a:r>
          </a:p>
        </p:txBody>
      </p:sp>
      <p:sp>
        <p:nvSpPr>
          <p:cNvPr id="10" name="TextBox 9"/>
          <p:cNvSpPr txBox="1"/>
          <p:nvPr/>
        </p:nvSpPr>
        <p:spPr>
          <a:xfrm>
            <a:off x="3063247" y="4768922"/>
            <a:ext cx="824865" cy="646331"/>
          </a:xfrm>
          <a:prstGeom prst="rect">
            <a:avLst/>
          </a:prstGeom>
          <a:solidFill>
            <a:srgbClr val="063D98"/>
          </a:solidFill>
        </p:spPr>
        <p:txBody>
          <a:bodyPr wrap="none" rtlCol="0">
            <a:spAutoFit/>
          </a:bodyPr>
          <a:lstStyle/>
          <a:p>
            <a:pPr algn="ctr"/>
            <a:r>
              <a:rPr lang="en-US" dirty="0" smtClean="0">
                <a:solidFill>
                  <a:srgbClr val="FFFFFF"/>
                </a:solidFill>
              </a:rPr>
              <a:t>Type II </a:t>
            </a:r>
          </a:p>
          <a:p>
            <a:pPr algn="ctr"/>
            <a:r>
              <a:rPr lang="en-US" dirty="0" smtClean="0">
                <a:solidFill>
                  <a:srgbClr val="FFFFFF"/>
                </a:solidFill>
              </a:rPr>
              <a:t>Error</a:t>
            </a:r>
            <a:endParaRPr lang="en-US" dirty="0">
              <a:solidFill>
                <a:srgbClr val="FFFFFF"/>
              </a:solidFill>
            </a:endParaRPr>
          </a:p>
        </p:txBody>
      </p:sp>
      <p:sp>
        <p:nvSpPr>
          <p:cNvPr id="11" name="TextBox 10"/>
          <p:cNvSpPr txBox="1"/>
          <p:nvPr/>
        </p:nvSpPr>
        <p:spPr>
          <a:xfrm>
            <a:off x="5591910" y="4768922"/>
            <a:ext cx="993707" cy="646331"/>
          </a:xfrm>
          <a:prstGeom prst="rect">
            <a:avLst/>
          </a:prstGeom>
          <a:solidFill>
            <a:srgbClr val="063D98"/>
          </a:solidFill>
        </p:spPr>
        <p:txBody>
          <a:bodyPr wrap="none" rtlCol="0">
            <a:spAutoFit/>
          </a:bodyPr>
          <a:lstStyle/>
          <a:p>
            <a:pPr algn="ctr"/>
            <a:r>
              <a:rPr lang="en-US" dirty="0" smtClean="0">
                <a:solidFill>
                  <a:srgbClr val="FFFFFF"/>
                </a:solidFill>
              </a:rPr>
              <a:t>Systems</a:t>
            </a:r>
          </a:p>
          <a:p>
            <a:pPr algn="ctr"/>
            <a:r>
              <a:rPr lang="en-US" dirty="0" smtClean="0">
                <a:solidFill>
                  <a:srgbClr val="FFFFFF"/>
                </a:solidFill>
              </a:rPr>
              <a:t>Error</a:t>
            </a:r>
          </a:p>
        </p:txBody>
      </p:sp>
      <p:sp>
        <p:nvSpPr>
          <p:cNvPr id="12" name="TextBox 11"/>
          <p:cNvSpPr txBox="1"/>
          <p:nvPr/>
        </p:nvSpPr>
        <p:spPr>
          <a:xfrm>
            <a:off x="6632032" y="4768922"/>
            <a:ext cx="886067" cy="646331"/>
          </a:xfrm>
          <a:prstGeom prst="rect">
            <a:avLst/>
          </a:prstGeom>
          <a:solidFill>
            <a:srgbClr val="063D98"/>
          </a:solidFill>
        </p:spPr>
        <p:txBody>
          <a:bodyPr wrap="none" rtlCol="0">
            <a:spAutoFit/>
          </a:bodyPr>
          <a:lstStyle/>
          <a:p>
            <a:pPr algn="ctr"/>
            <a:r>
              <a:rPr lang="en-US" dirty="0" smtClean="0">
                <a:solidFill>
                  <a:srgbClr val="FFFFFF"/>
                </a:solidFill>
              </a:rPr>
              <a:t>Human</a:t>
            </a:r>
          </a:p>
          <a:p>
            <a:pPr algn="ctr"/>
            <a:r>
              <a:rPr lang="en-US" dirty="0" smtClean="0">
                <a:solidFill>
                  <a:srgbClr val="FFFFFF"/>
                </a:solidFill>
              </a:rPr>
              <a:t>Error</a:t>
            </a:r>
            <a:endParaRPr lang="en-US" dirty="0">
              <a:solidFill>
                <a:srgbClr val="FFFFFF"/>
              </a:solidFill>
            </a:endParaRPr>
          </a:p>
        </p:txBody>
      </p:sp>
      <p:cxnSp>
        <p:nvCxnSpPr>
          <p:cNvPr id="13" name="Straight Arrow Connector 12"/>
          <p:cNvCxnSpPr/>
          <p:nvPr/>
        </p:nvCxnSpPr>
        <p:spPr>
          <a:xfrm>
            <a:off x="2489378" y="4475301"/>
            <a:ext cx="0" cy="275993"/>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3478484" y="4481109"/>
            <a:ext cx="0" cy="270185"/>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6138014" y="4481109"/>
            <a:ext cx="0" cy="270185"/>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7064366" y="4481109"/>
            <a:ext cx="0" cy="270185"/>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3504304" y="3378777"/>
            <a:ext cx="0" cy="26552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5812296" y="3378777"/>
            <a:ext cx="0" cy="26552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1763889" y="5537807"/>
            <a:ext cx="6080231" cy="1200329"/>
          </a:xfrm>
          <a:prstGeom prst="rect">
            <a:avLst/>
          </a:prstGeom>
          <a:solidFill>
            <a:schemeClr val="bg1">
              <a:lumMod val="85000"/>
            </a:schemeClr>
          </a:solidFill>
          <a:ln>
            <a:solidFill>
              <a:schemeClr val="tx1"/>
            </a:solidFill>
          </a:ln>
        </p:spPr>
        <p:txBody>
          <a:bodyPr wrap="square" rtlCol="0">
            <a:spAutoFit/>
          </a:bodyPr>
          <a:lstStyle/>
          <a:p>
            <a:pPr marL="285750" indent="-285750">
              <a:buFont typeface="Arial"/>
              <a:buChar char="•"/>
            </a:pPr>
            <a:r>
              <a:rPr lang="en-US" dirty="0" smtClean="0"/>
              <a:t>provisional standard of care and harm determination</a:t>
            </a:r>
          </a:p>
          <a:p>
            <a:pPr marL="285750" indent="-285750">
              <a:buFont typeface="Arial"/>
              <a:buChar char="•"/>
            </a:pPr>
            <a:r>
              <a:rPr lang="en-US" dirty="0" smtClean="0"/>
              <a:t>presentation </a:t>
            </a:r>
            <a:r>
              <a:rPr lang="en-US" dirty="0"/>
              <a:t>at local/departmental quality </a:t>
            </a:r>
            <a:r>
              <a:rPr lang="en-US" dirty="0" smtClean="0"/>
              <a:t>meeting</a:t>
            </a:r>
          </a:p>
          <a:p>
            <a:pPr marL="285750" indent="-285750">
              <a:buFont typeface="Arial"/>
              <a:buChar char="•"/>
            </a:pPr>
            <a:r>
              <a:rPr lang="en-US" dirty="0" smtClean="0"/>
              <a:t>plan of correction determined (if necessary)</a:t>
            </a:r>
          </a:p>
          <a:p>
            <a:pPr marL="285750" indent="-285750">
              <a:buFont typeface="Arial"/>
              <a:buChar char="•"/>
            </a:pPr>
            <a:r>
              <a:rPr lang="en-US" dirty="0" smtClean="0"/>
              <a:t>departmental quality </a:t>
            </a:r>
            <a:r>
              <a:rPr lang="en-US" dirty="0"/>
              <a:t>cases reviewed by hospital </a:t>
            </a:r>
            <a:r>
              <a:rPr lang="en-US" dirty="0" smtClean="0"/>
              <a:t>quality</a:t>
            </a:r>
            <a:endParaRPr lang="en-US" dirty="0"/>
          </a:p>
        </p:txBody>
      </p:sp>
    </p:spTree>
    <p:extLst>
      <p:ext uri="{BB962C8B-B14F-4D97-AF65-F5344CB8AC3E}">
        <p14:creationId xmlns:p14="http://schemas.microsoft.com/office/powerpoint/2010/main" val="1765169801"/>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0224"/>
            <a:ext cx="8229600" cy="1143000"/>
          </a:xfrm>
        </p:spPr>
        <p:txBody>
          <a:bodyPr/>
          <a:lstStyle/>
          <a:p>
            <a:r>
              <a:rPr lang="en-US" dirty="0" smtClean="0"/>
              <a:t>Questions?</a:t>
            </a:r>
            <a:endParaRPr lang="en-US" dirty="0"/>
          </a:p>
        </p:txBody>
      </p:sp>
      <p:sp>
        <p:nvSpPr>
          <p:cNvPr id="3" name="TextBox 2"/>
          <p:cNvSpPr txBox="1"/>
          <p:nvPr/>
        </p:nvSpPr>
        <p:spPr>
          <a:xfrm>
            <a:off x="-1419412" y="1972235"/>
            <a:ext cx="184666"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114405986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66005" y="1534743"/>
            <a:ext cx="2596835" cy="523220"/>
          </a:xfrm>
          <a:prstGeom prst="rect">
            <a:avLst/>
          </a:prstGeom>
          <a:solidFill>
            <a:srgbClr val="69A166"/>
          </a:solidFill>
        </p:spPr>
        <p:txBody>
          <a:bodyPr wrap="none" rtlCol="0">
            <a:spAutoFit/>
          </a:bodyPr>
          <a:lstStyle/>
          <a:p>
            <a:r>
              <a:rPr lang="en-US" sz="2800" dirty="0" smtClean="0">
                <a:solidFill>
                  <a:srgbClr val="FFFFFF"/>
                </a:solidFill>
              </a:rPr>
              <a:t>Quality Concern</a:t>
            </a:r>
            <a:endParaRPr lang="en-US" sz="2800" dirty="0">
              <a:solidFill>
                <a:srgbClr val="FFFFFF"/>
              </a:solidFill>
            </a:endParaRPr>
          </a:p>
        </p:txBody>
      </p:sp>
      <p:sp>
        <p:nvSpPr>
          <p:cNvPr id="5" name="TextBox 4"/>
          <p:cNvSpPr txBox="1"/>
          <p:nvPr/>
        </p:nvSpPr>
        <p:spPr>
          <a:xfrm>
            <a:off x="3318251" y="2454551"/>
            <a:ext cx="2644589" cy="1477328"/>
          </a:xfrm>
          <a:prstGeom prst="rect">
            <a:avLst/>
          </a:prstGeom>
          <a:solidFill>
            <a:srgbClr val="DFBCA9"/>
          </a:solidFill>
        </p:spPr>
        <p:txBody>
          <a:bodyPr wrap="square" rtlCol="0">
            <a:spAutoFit/>
          </a:bodyPr>
          <a:lstStyle/>
          <a:p>
            <a:r>
              <a:rPr lang="en-US" dirty="0" smtClean="0"/>
              <a:t>Fact Finding</a:t>
            </a:r>
          </a:p>
          <a:p>
            <a:pPr marL="285750" indent="-285750">
              <a:buFont typeface="Arial"/>
              <a:buChar char="•"/>
            </a:pPr>
            <a:r>
              <a:rPr lang="en-US" dirty="0" smtClean="0"/>
              <a:t>chart review</a:t>
            </a:r>
          </a:p>
          <a:p>
            <a:pPr marL="285750" indent="-285750">
              <a:buFont typeface="Arial"/>
              <a:buChar char="•"/>
            </a:pPr>
            <a:r>
              <a:rPr lang="en-US" dirty="0" smtClean="0"/>
              <a:t>provider interview</a:t>
            </a:r>
          </a:p>
          <a:p>
            <a:pPr marL="285750" indent="-285750">
              <a:buFont typeface="Arial"/>
              <a:buChar char="•"/>
            </a:pPr>
            <a:r>
              <a:rPr lang="en-US" dirty="0" smtClean="0"/>
              <a:t>creation of timeline</a:t>
            </a:r>
          </a:p>
          <a:p>
            <a:pPr marL="285750" indent="-285750">
              <a:buFont typeface="Arial"/>
              <a:buChar char="•"/>
            </a:pPr>
            <a:r>
              <a:rPr lang="en-US" dirty="0" smtClean="0"/>
              <a:t>ID of discrete issues</a:t>
            </a:r>
          </a:p>
        </p:txBody>
      </p:sp>
      <p:cxnSp>
        <p:nvCxnSpPr>
          <p:cNvPr id="6" name="Straight Arrow Connector 5"/>
          <p:cNvCxnSpPr/>
          <p:nvPr/>
        </p:nvCxnSpPr>
        <p:spPr>
          <a:xfrm>
            <a:off x="4628955" y="2057963"/>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108842" y="4272111"/>
            <a:ext cx="1746679" cy="830997"/>
          </a:xfrm>
          <a:prstGeom prst="rect">
            <a:avLst/>
          </a:prstGeom>
          <a:solidFill>
            <a:srgbClr val="BC004B"/>
          </a:solidFill>
        </p:spPr>
        <p:txBody>
          <a:bodyPr wrap="square" rtlCol="0">
            <a:spAutoFit/>
          </a:bodyPr>
          <a:lstStyle/>
          <a:p>
            <a:pPr algn="ctr"/>
            <a:r>
              <a:rPr lang="en-US" sz="2400" dirty="0" smtClean="0">
                <a:solidFill>
                  <a:schemeClr val="bg1"/>
                </a:solidFill>
              </a:rPr>
              <a:t>Error in</a:t>
            </a:r>
          </a:p>
          <a:p>
            <a:pPr algn="ctr"/>
            <a:r>
              <a:rPr lang="en-US" sz="2400" dirty="0" smtClean="0">
                <a:solidFill>
                  <a:schemeClr val="bg1"/>
                </a:solidFill>
              </a:rPr>
              <a:t>Judgment</a:t>
            </a:r>
            <a:endParaRPr lang="en-US" sz="2400" dirty="0">
              <a:solidFill>
                <a:schemeClr val="bg1"/>
              </a:solidFill>
            </a:endParaRPr>
          </a:p>
        </p:txBody>
      </p:sp>
      <p:sp>
        <p:nvSpPr>
          <p:cNvPr id="8" name="TextBox 7"/>
          <p:cNvSpPr txBox="1"/>
          <p:nvPr/>
        </p:nvSpPr>
        <p:spPr>
          <a:xfrm>
            <a:off x="5591909" y="4272111"/>
            <a:ext cx="1926189" cy="830997"/>
          </a:xfrm>
          <a:prstGeom prst="rect">
            <a:avLst/>
          </a:prstGeom>
          <a:solidFill>
            <a:srgbClr val="BC004B"/>
          </a:solidFill>
        </p:spPr>
        <p:txBody>
          <a:bodyPr wrap="square" rtlCol="0">
            <a:spAutoFit/>
          </a:bodyPr>
          <a:lstStyle/>
          <a:p>
            <a:pPr algn="ctr"/>
            <a:r>
              <a:rPr lang="en-US" sz="2400" dirty="0" smtClean="0">
                <a:solidFill>
                  <a:schemeClr val="bg1"/>
                </a:solidFill>
              </a:rPr>
              <a:t>Error in </a:t>
            </a:r>
          </a:p>
          <a:p>
            <a:pPr algn="ctr"/>
            <a:r>
              <a:rPr lang="en-US" sz="2400" dirty="0" smtClean="0">
                <a:solidFill>
                  <a:schemeClr val="bg1"/>
                </a:solidFill>
              </a:rPr>
              <a:t>Execution</a:t>
            </a:r>
            <a:endParaRPr lang="en-US" sz="2400" dirty="0">
              <a:solidFill>
                <a:schemeClr val="bg1"/>
              </a:solidFill>
            </a:endParaRPr>
          </a:p>
        </p:txBody>
      </p:sp>
      <p:sp>
        <p:nvSpPr>
          <p:cNvPr id="9" name="TextBox 8"/>
          <p:cNvSpPr txBox="1"/>
          <p:nvPr/>
        </p:nvSpPr>
        <p:spPr>
          <a:xfrm>
            <a:off x="2108842" y="5486375"/>
            <a:ext cx="761071" cy="646331"/>
          </a:xfrm>
          <a:prstGeom prst="rect">
            <a:avLst/>
          </a:prstGeom>
          <a:solidFill>
            <a:srgbClr val="063D98"/>
          </a:solidFill>
        </p:spPr>
        <p:txBody>
          <a:bodyPr wrap="none" rtlCol="0">
            <a:spAutoFit/>
          </a:bodyPr>
          <a:lstStyle/>
          <a:p>
            <a:pPr algn="ctr"/>
            <a:r>
              <a:rPr lang="en-US" dirty="0" smtClean="0">
                <a:solidFill>
                  <a:srgbClr val="FFFFFF"/>
                </a:solidFill>
              </a:rPr>
              <a:t>Type I </a:t>
            </a:r>
          </a:p>
          <a:p>
            <a:pPr algn="ctr"/>
            <a:r>
              <a:rPr lang="en-US" dirty="0" smtClean="0">
                <a:solidFill>
                  <a:srgbClr val="FFFFFF"/>
                </a:solidFill>
              </a:rPr>
              <a:t>Error</a:t>
            </a:r>
          </a:p>
        </p:txBody>
      </p:sp>
      <p:sp>
        <p:nvSpPr>
          <p:cNvPr id="10" name="TextBox 9"/>
          <p:cNvSpPr txBox="1"/>
          <p:nvPr/>
        </p:nvSpPr>
        <p:spPr>
          <a:xfrm>
            <a:off x="3063247" y="5486375"/>
            <a:ext cx="824865" cy="646331"/>
          </a:xfrm>
          <a:prstGeom prst="rect">
            <a:avLst/>
          </a:prstGeom>
          <a:solidFill>
            <a:srgbClr val="063D98"/>
          </a:solidFill>
        </p:spPr>
        <p:txBody>
          <a:bodyPr wrap="none" rtlCol="0">
            <a:spAutoFit/>
          </a:bodyPr>
          <a:lstStyle/>
          <a:p>
            <a:pPr algn="ctr"/>
            <a:r>
              <a:rPr lang="en-US" dirty="0" smtClean="0">
                <a:solidFill>
                  <a:srgbClr val="FFFFFF"/>
                </a:solidFill>
              </a:rPr>
              <a:t>Type II </a:t>
            </a:r>
          </a:p>
          <a:p>
            <a:pPr algn="ctr"/>
            <a:r>
              <a:rPr lang="en-US" dirty="0" smtClean="0">
                <a:solidFill>
                  <a:srgbClr val="FFFFFF"/>
                </a:solidFill>
              </a:rPr>
              <a:t>Error</a:t>
            </a:r>
            <a:endParaRPr lang="en-US" dirty="0">
              <a:solidFill>
                <a:srgbClr val="FFFFFF"/>
              </a:solidFill>
            </a:endParaRPr>
          </a:p>
        </p:txBody>
      </p:sp>
      <p:sp>
        <p:nvSpPr>
          <p:cNvPr id="11" name="TextBox 10"/>
          <p:cNvSpPr txBox="1"/>
          <p:nvPr/>
        </p:nvSpPr>
        <p:spPr>
          <a:xfrm>
            <a:off x="5591910" y="5486375"/>
            <a:ext cx="993707" cy="646331"/>
          </a:xfrm>
          <a:prstGeom prst="rect">
            <a:avLst/>
          </a:prstGeom>
          <a:solidFill>
            <a:srgbClr val="063D98"/>
          </a:solidFill>
        </p:spPr>
        <p:txBody>
          <a:bodyPr wrap="none" rtlCol="0">
            <a:spAutoFit/>
          </a:bodyPr>
          <a:lstStyle/>
          <a:p>
            <a:pPr algn="ctr"/>
            <a:r>
              <a:rPr lang="en-US" dirty="0" smtClean="0">
                <a:solidFill>
                  <a:srgbClr val="FFFFFF"/>
                </a:solidFill>
              </a:rPr>
              <a:t>Systems</a:t>
            </a:r>
          </a:p>
          <a:p>
            <a:pPr algn="ctr"/>
            <a:r>
              <a:rPr lang="en-US" dirty="0" smtClean="0">
                <a:solidFill>
                  <a:srgbClr val="FFFFFF"/>
                </a:solidFill>
              </a:rPr>
              <a:t>Error</a:t>
            </a:r>
          </a:p>
        </p:txBody>
      </p:sp>
      <p:sp>
        <p:nvSpPr>
          <p:cNvPr id="12" name="TextBox 11"/>
          <p:cNvSpPr txBox="1"/>
          <p:nvPr/>
        </p:nvSpPr>
        <p:spPr>
          <a:xfrm>
            <a:off x="6632032" y="5486375"/>
            <a:ext cx="886067" cy="646331"/>
          </a:xfrm>
          <a:prstGeom prst="rect">
            <a:avLst/>
          </a:prstGeom>
          <a:solidFill>
            <a:srgbClr val="063D98"/>
          </a:solidFill>
        </p:spPr>
        <p:txBody>
          <a:bodyPr wrap="none" rtlCol="0">
            <a:spAutoFit/>
          </a:bodyPr>
          <a:lstStyle/>
          <a:p>
            <a:pPr algn="ctr"/>
            <a:r>
              <a:rPr lang="en-US" dirty="0" smtClean="0">
                <a:solidFill>
                  <a:srgbClr val="FFFFFF"/>
                </a:solidFill>
              </a:rPr>
              <a:t>Human</a:t>
            </a:r>
          </a:p>
          <a:p>
            <a:pPr algn="ctr"/>
            <a:r>
              <a:rPr lang="en-US" dirty="0" smtClean="0">
                <a:solidFill>
                  <a:srgbClr val="FFFFFF"/>
                </a:solidFill>
              </a:rPr>
              <a:t>Error</a:t>
            </a:r>
            <a:endParaRPr lang="en-US" dirty="0">
              <a:solidFill>
                <a:srgbClr val="FFFFFF"/>
              </a:solidFill>
            </a:endParaRPr>
          </a:p>
        </p:txBody>
      </p:sp>
      <p:cxnSp>
        <p:nvCxnSpPr>
          <p:cNvPr id="13" name="Straight Arrow Connector 12"/>
          <p:cNvCxnSpPr>
            <a:endCxn id="9" idx="0"/>
          </p:cNvCxnSpPr>
          <p:nvPr/>
        </p:nvCxnSpPr>
        <p:spPr>
          <a:xfrm>
            <a:off x="2489378" y="5103108"/>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3478484" y="5108916"/>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6138014" y="5108916"/>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7064366" y="5108916"/>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3504304" y="3931879"/>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5812296" y="3931879"/>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926095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19542" y="1619187"/>
            <a:ext cx="1746679" cy="830997"/>
          </a:xfrm>
          <a:prstGeom prst="rect">
            <a:avLst/>
          </a:prstGeom>
          <a:solidFill>
            <a:srgbClr val="BC004B"/>
          </a:solidFill>
        </p:spPr>
        <p:txBody>
          <a:bodyPr wrap="square" rtlCol="0">
            <a:spAutoFit/>
          </a:bodyPr>
          <a:lstStyle/>
          <a:p>
            <a:pPr algn="ctr"/>
            <a:r>
              <a:rPr lang="en-US" sz="2400" dirty="0" smtClean="0">
                <a:solidFill>
                  <a:schemeClr val="bg1"/>
                </a:solidFill>
              </a:rPr>
              <a:t>Error in</a:t>
            </a:r>
          </a:p>
          <a:p>
            <a:pPr algn="ctr"/>
            <a:r>
              <a:rPr lang="en-US" sz="2400" dirty="0" smtClean="0">
                <a:solidFill>
                  <a:schemeClr val="bg1"/>
                </a:solidFill>
              </a:rPr>
              <a:t>Judgment</a:t>
            </a:r>
            <a:endParaRPr lang="en-US" sz="2400" dirty="0">
              <a:solidFill>
                <a:schemeClr val="bg1"/>
              </a:solidFill>
            </a:endParaRPr>
          </a:p>
        </p:txBody>
      </p:sp>
      <p:sp>
        <p:nvSpPr>
          <p:cNvPr id="3" name="TextBox 2"/>
          <p:cNvSpPr txBox="1"/>
          <p:nvPr/>
        </p:nvSpPr>
        <p:spPr>
          <a:xfrm>
            <a:off x="5602609" y="1619187"/>
            <a:ext cx="1926189" cy="830997"/>
          </a:xfrm>
          <a:prstGeom prst="rect">
            <a:avLst/>
          </a:prstGeom>
          <a:solidFill>
            <a:srgbClr val="BC004B"/>
          </a:solidFill>
        </p:spPr>
        <p:txBody>
          <a:bodyPr wrap="square" rtlCol="0">
            <a:spAutoFit/>
          </a:bodyPr>
          <a:lstStyle/>
          <a:p>
            <a:pPr algn="ctr"/>
            <a:r>
              <a:rPr lang="en-US" sz="2400" dirty="0" smtClean="0">
                <a:solidFill>
                  <a:schemeClr val="bg1"/>
                </a:solidFill>
              </a:rPr>
              <a:t>Error in </a:t>
            </a:r>
          </a:p>
          <a:p>
            <a:pPr algn="ctr"/>
            <a:r>
              <a:rPr lang="en-US" sz="2400" dirty="0" smtClean="0">
                <a:solidFill>
                  <a:schemeClr val="bg1"/>
                </a:solidFill>
              </a:rPr>
              <a:t>Execution</a:t>
            </a:r>
            <a:endParaRPr lang="en-US" sz="2400" dirty="0">
              <a:solidFill>
                <a:schemeClr val="bg1"/>
              </a:solidFill>
            </a:endParaRPr>
          </a:p>
        </p:txBody>
      </p:sp>
      <p:sp>
        <p:nvSpPr>
          <p:cNvPr id="4" name="TextBox 3"/>
          <p:cNvSpPr txBox="1"/>
          <p:nvPr/>
        </p:nvSpPr>
        <p:spPr>
          <a:xfrm>
            <a:off x="2119542" y="2833451"/>
            <a:ext cx="761071" cy="646331"/>
          </a:xfrm>
          <a:prstGeom prst="rect">
            <a:avLst/>
          </a:prstGeom>
          <a:solidFill>
            <a:srgbClr val="063D98"/>
          </a:solidFill>
        </p:spPr>
        <p:txBody>
          <a:bodyPr wrap="none" rtlCol="0">
            <a:spAutoFit/>
          </a:bodyPr>
          <a:lstStyle/>
          <a:p>
            <a:pPr algn="ctr"/>
            <a:r>
              <a:rPr lang="en-US" dirty="0" smtClean="0">
                <a:solidFill>
                  <a:srgbClr val="FFFFFF"/>
                </a:solidFill>
              </a:rPr>
              <a:t>Type I </a:t>
            </a:r>
          </a:p>
          <a:p>
            <a:pPr algn="ctr"/>
            <a:r>
              <a:rPr lang="en-US" dirty="0" smtClean="0">
                <a:solidFill>
                  <a:srgbClr val="FFFFFF"/>
                </a:solidFill>
              </a:rPr>
              <a:t>Error</a:t>
            </a:r>
          </a:p>
        </p:txBody>
      </p:sp>
      <p:sp>
        <p:nvSpPr>
          <p:cNvPr id="5" name="TextBox 4"/>
          <p:cNvSpPr txBox="1"/>
          <p:nvPr/>
        </p:nvSpPr>
        <p:spPr>
          <a:xfrm>
            <a:off x="3073947" y="2833451"/>
            <a:ext cx="824865" cy="646331"/>
          </a:xfrm>
          <a:prstGeom prst="rect">
            <a:avLst/>
          </a:prstGeom>
          <a:solidFill>
            <a:srgbClr val="063D98"/>
          </a:solidFill>
        </p:spPr>
        <p:txBody>
          <a:bodyPr wrap="none" rtlCol="0">
            <a:spAutoFit/>
          </a:bodyPr>
          <a:lstStyle/>
          <a:p>
            <a:pPr algn="ctr"/>
            <a:r>
              <a:rPr lang="en-US" dirty="0" smtClean="0">
                <a:solidFill>
                  <a:srgbClr val="FFFFFF"/>
                </a:solidFill>
              </a:rPr>
              <a:t>Type II </a:t>
            </a:r>
          </a:p>
          <a:p>
            <a:pPr algn="ctr"/>
            <a:r>
              <a:rPr lang="en-US" dirty="0" smtClean="0">
                <a:solidFill>
                  <a:srgbClr val="FFFFFF"/>
                </a:solidFill>
              </a:rPr>
              <a:t>Error</a:t>
            </a:r>
            <a:endParaRPr lang="en-US" dirty="0">
              <a:solidFill>
                <a:srgbClr val="FFFFFF"/>
              </a:solidFill>
            </a:endParaRPr>
          </a:p>
        </p:txBody>
      </p:sp>
      <p:sp>
        <p:nvSpPr>
          <p:cNvPr id="14" name="TextBox 13"/>
          <p:cNvSpPr txBox="1"/>
          <p:nvPr/>
        </p:nvSpPr>
        <p:spPr>
          <a:xfrm>
            <a:off x="5602610" y="2833451"/>
            <a:ext cx="993707" cy="646331"/>
          </a:xfrm>
          <a:prstGeom prst="rect">
            <a:avLst/>
          </a:prstGeom>
          <a:solidFill>
            <a:srgbClr val="063D98"/>
          </a:solidFill>
        </p:spPr>
        <p:txBody>
          <a:bodyPr wrap="none" rtlCol="0">
            <a:spAutoFit/>
          </a:bodyPr>
          <a:lstStyle/>
          <a:p>
            <a:pPr algn="ctr"/>
            <a:r>
              <a:rPr lang="en-US" dirty="0" smtClean="0">
                <a:solidFill>
                  <a:srgbClr val="FFFFFF"/>
                </a:solidFill>
              </a:rPr>
              <a:t>Systems</a:t>
            </a:r>
          </a:p>
          <a:p>
            <a:pPr algn="ctr"/>
            <a:r>
              <a:rPr lang="en-US" dirty="0" smtClean="0">
                <a:solidFill>
                  <a:srgbClr val="FFFFFF"/>
                </a:solidFill>
              </a:rPr>
              <a:t>Error</a:t>
            </a:r>
          </a:p>
        </p:txBody>
      </p:sp>
      <p:sp>
        <p:nvSpPr>
          <p:cNvPr id="15" name="TextBox 14"/>
          <p:cNvSpPr txBox="1"/>
          <p:nvPr/>
        </p:nvSpPr>
        <p:spPr>
          <a:xfrm>
            <a:off x="6642732" y="2833451"/>
            <a:ext cx="886067" cy="646331"/>
          </a:xfrm>
          <a:prstGeom prst="rect">
            <a:avLst/>
          </a:prstGeom>
          <a:solidFill>
            <a:srgbClr val="063D98"/>
          </a:solidFill>
        </p:spPr>
        <p:txBody>
          <a:bodyPr wrap="none" rtlCol="0">
            <a:spAutoFit/>
          </a:bodyPr>
          <a:lstStyle/>
          <a:p>
            <a:pPr algn="ctr"/>
            <a:r>
              <a:rPr lang="en-US" dirty="0" smtClean="0">
                <a:solidFill>
                  <a:srgbClr val="FFFFFF"/>
                </a:solidFill>
              </a:rPr>
              <a:t>Human</a:t>
            </a:r>
          </a:p>
          <a:p>
            <a:pPr algn="ctr"/>
            <a:r>
              <a:rPr lang="en-US" dirty="0" smtClean="0">
                <a:solidFill>
                  <a:srgbClr val="FFFFFF"/>
                </a:solidFill>
              </a:rPr>
              <a:t>Error</a:t>
            </a:r>
            <a:endParaRPr lang="en-US" dirty="0">
              <a:solidFill>
                <a:srgbClr val="FFFFFF"/>
              </a:solidFill>
            </a:endParaRPr>
          </a:p>
        </p:txBody>
      </p:sp>
      <p:cxnSp>
        <p:nvCxnSpPr>
          <p:cNvPr id="7" name="Straight Arrow Connector 6"/>
          <p:cNvCxnSpPr>
            <a:endCxn id="4" idx="0"/>
          </p:cNvCxnSpPr>
          <p:nvPr/>
        </p:nvCxnSpPr>
        <p:spPr>
          <a:xfrm>
            <a:off x="2500078" y="2450184"/>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348918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614871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7075066"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nvGrpSpPr>
          <p:cNvPr id="6" name="Group 5"/>
          <p:cNvGrpSpPr/>
          <p:nvPr/>
        </p:nvGrpSpPr>
        <p:grpSpPr>
          <a:xfrm>
            <a:off x="1788536" y="3479782"/>
            <a:ext cx="1423084" cy="2676170"/>
            <a:chOff x="1788536" y="3479782"/>
            <a:chExt cx="1423084" cy="2676170"/>
          </a:xfrm>
        </p:grpSpPr>
        <p:sp>
          <p:nvSpPr>
            <p:cNvPr id="9" name="TextBox 8"/>
            <p:cNvSpPr txBox="1"/>
            <p:nvPr/>
          </p:nvSpPr>
          <p:spPr>
            <a:xfrm>
              <a:off x="2099876" y="3989294"/>
              <a:ext cx="800407"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Crying</a:t>
              </a:r>
            </a:p>
            <a:p>
              <a:pPr algn="ctr"/>
              <a:r>
                <a:rPr lang="en-US" dirty="0" smtClean="0">
                  <a:solidFill>
                    <a:srgbClr val="FFFFFF"/>
                  </a:solidFill>
                </a:rPr>
                <a:t>Wolf</a:t>
              </a:r>
            </a:p>
          </p:txBody>
        </p:sp>
        <p:cxnSp>
          <p:nvCxnSpPr>
            <p:cNvPr id="23" name="Straight Arrow Connector 22"/>
            <p:cNvCxnSpPr>
              <a:endCxn id="9" idx="0"/>
            </p:cNvCxnSpPr>
            <p:nvPr/>
          </p:nvCxnSpPr>
          <p:spPr>
            <a:xfrm>
              <a:off x="2500078" y="3479782"/>
              <a:ext cx="2"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16" name="Picture 10" descr="C:\Users\Barbara\AppData\Local\Microsoft\Windows\Temporary Internet Files\Content.IE5\NNDB1UKE\MC900000945[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8536" y="4990354"/>
              <a:ext cx="1423084" cy="1165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595070396"/>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3"/>
          <p:cNvSpPr txBox="1">
            <a:spLocks noChangeArrowheads="1"/>
          </p:cNvSpPr>
          <p:nvPr/>
        </p:nvSpPr>
        <p:spPr bwMode="gray">
          <a:xfrm>
            <a:off x="257175" y="1959909"/>
            <a:ext cx="8610600" cy="3908762"/>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000">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sz="1600">
                <a:solidFill>
                  <a:schemeClr val="tx1"/>
                </a:solidFill>
                <a:latin typeface="Arial" charset="0"/>
                <a:ea typeface="ＭＳ Ｐゴシック" charset="0"/>
              </a:defRPr>
            </a:lvl3pPr>
            <a:lvl4pPr marL="1600200" indent="-228600">
              <a:defRPr sz="1400">
                <a:solidFill>
                  <a:schemeClr val="tx1"/>
                </a:solidFill>
                <a:latin typeface="Arial" charset="0"/>
                <a:ea typeface="ＭＳ Ｐゴシック" charset="0"/>
              </a:defRPr>
            </a:lvl4pPr>
            <a:lvl5pPr marL="2057400" indent="-228600">
              <a:defRPr sz="1400">
                <a:solidFill>
                  <a:schemeClr val="tx1"/>
                </a:solidFill>
                <a:latin typeface="Arial" charset="0"/>
                <a:ea typeface="ＭＳ Ｐゴシック" charset="0"/>
              </a:defRPr>
            </a:lvl5pPr>
            <a:lvl6pPr marL="2514600" indent="-228600" eaLnBrk="0" hangingPunct="0">
              <a:defRPr sz="1400">
                <a:solidFill>
                  <a:schemeClr val="tx1"/>
                </a:solidFill>
                <a:latin typeface="Arial" charset="0"/>
                <a:ea typeface="ＭＳ Ｐゴシック" charset="0"/>
              </a:defRPr>
            </a:lvl6pPr>
            <a:lvl7pPr marL="2971800" indent="-228600" eaLnBrk="0" hangingPunct="0">
              <a:defRPr sz="1400">
                <a:solidFill>
                  <a:schemeClr val="tx1"/>
                </a:solidFill>
                <a:latin typeface="Arial" charset="0"/>
                <a:ea typeface="ＭＳ Ｐゴシック" charset="0"/>
              </a:defRPr>
            </a:lvl7pPr>
            <a:lvl8pPr marL="3429000" indent="-228600" eaLnBrk="0" hangingPunct="0">
              <a:defRPr sz="1400">
                <a:solidFill>
                  <a:schemeClr val="tx1"/>
                </a:solidFill>
                <a:latin typeface="Arial" charset="0"/>
                <a:ea typeface="ＭＳ Ｐゴシック" charset="0"/>
              </a:defRPr>
            </a:lvl8pPr>
            <a:lvl9pPr marL="3886200" indent="-228600" eaLnBrk="0" hangingPunct="0">
              <a:defRPr sz="1400">
                <a:solidFill>
                  <a:schemeClr val="tx1"/>
                </a:solidFill>
                <a:latin typeface="Arial" charset="0"/>
                <a:ea typeface="ＭＳ Ｐゴシック" charset="0"/>
              </a:defRPr>
            </a:lvl9pPr>
          </a:lstStyle>
          <a:p>
            <a:pPr algn="ctr">
              <a:spcBef>
                <a:spcPct val="50000"/>
              </a:spcBef>
              <a:defRPr/>
            </a:pPr>
            <a:endParaRPr lang="en-US" sz="2800" b="1" dirty="0" smtClean="0">
              <a:cs typeface="+mn-cs"/>
            </a:endParaRPr>
          </a:p>
          <a:p>
            <a:pPr>
              <a:spcBef>
                <a:spcPct val="50000"/>
              </a:spcBef>
              <a:defRPr/>
            </a:pPr>
            <a:r>
              <a:rPr lang="en-US" sz="2800" b="1" dirty="0" smtClean="0">
                <a:latin typeface="+mn-lt"/>
                <a:cs typeface="+mn-cs"/>
              </a:rPr>
              <a:t>Type I error:</a:t>
            </a:r>
            <a:r>
              <a:rPr lang="en-US" sz="2800" dirty="0" smtClean="0">
                <a:latin typeface="+mn-lt"/>
                <a:cs typeface="+mn-cs"/>
              </a:rPr>
              <a:t>  False positive; you assert something is true 				   when it is in fact false: </a:t>
            </a:r>
          </a:p>
          <a:p>
            <a:pPr algn="ctr">
              <a:spcBef>
                <a:spcPct val="50000"/>
              </a:spcBef>
              <a:defRPr/>
            </a:pPr>
            <a:endParaRPr lang="en-US" sz="2800" dirty="0" smtClean="0">
              <a:latin typeface="+mn-lt"/>
              <a:cs typeface="+mn-cs"/>
            </a:endParaRPr>
          </a:p>
          <a:p>
            <a:pPr algn="ctr">
              <a:spcBef>
                <a:spcPct val="50000"/>
              </a:spcBef>
              <a:defRPr/>
            </a:pPr>
            <a:r>
              <a:rPr lang="en-US" sz="3600" b="1" i="1" dirty="0" smtClean="0">
                <a:latin typeface="+mn-lt"/>
                <a:cs typeface="+mn-cs"/>
              </a:rPr>
              <a:t>crying wolf</a:t>
            </a:r>
          </a:p>
          <a:p>
            <a:pPr algn="ctr">
              <a:spcBef>
                <a:spcPct val="50000"/>
              </a:spcBef>
              <a:defRPr/>
            </a:pPr>
            <a:endParaRPr lang="en-US" sz="3600" b="1" i="1" dirty="0" smtClean="0">
              <a:cs typeface="+mn-cs"/>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19542" y="1619187"/>
            <a:ext cx="1746679" cy="830997"/>
          </a:xfrm>
          <a:prstGeom prst="rect">
            <a:avLst/>
          </a:prstGeom>
          <a:solidFill>
            <a:srgbClr val="BC004B"/>
          </a:solidFill>
        </p:spPr>
        <p:txBody>
          <a:bodyPr wrap="square" rtlCol="0">
            <a:spAutoFit/>
          </a:bodyPr>
          <a:lstStyle/>
          <a:p>
            <a:pPr algn="ctr"/>
            <a:r>
              <a:rPr lang="en-US" sz="2400" dirty="0" smtClean="0">
                <a:solidFill>
                  <a:schemeClr val="bg1"/>
                </a:solidFill>
              </a:rPr>
              <a:t>Error in</a:t>
            </a:r>
          </a:p>
          <a:p>
            <a:pPr algn="ctr"/>
            <a:r>
              <a:rPr lang="en-US" sz="2400" dirty="0" smtClean="0">
                <a:solidFill>
                  <a:schemeClr val="bg1"/>
                </a:solidFill>
              </a:rPr>
              <a:t>Judgment</a:t>
            </a:r>
            <a:endParaRPr lang="en-US" sz="2400" dirty="0">
              <a:solidFill>
                <a:schemeClr val="bg1"/>
              </a:solidFill>
            </a:endParaRPr>
          </a:p>
        </p:txBody>
      </p:sp>
      <p:sp>
        <p:nvSpPr>
          <p:cNvPr id="3" name="TextBox 2"/>
          <p:cNvSpPr txBox="1"/>
          <p:nvPr/>
        </p:nvSpPr>
        <p:spPr>
          <a:xfrm>
            <a:off x="5602609" y="1619187"/>
            <a:ext cx="1926189" cy="830997"/>
          </a:xfrm>
          <a:prstGeom prst="rect">
            <a:avLst/>
          </a:prstGeom>
          <a:solidFill>
            <a:srgbClr val="BC004B"/>
          </a:solidFill>
        </p:spPr>
        <p:txBody>
          <a:bodyPr wrap="square" rtlCol="0">
            <a:spAutoFit/>
          </a:bodyPr>
          <a:lstStyle/>
          <a:p>
            <a:pPr algn="ctr"/>
            <a:r>
              <a:rPr lang="en-US" sz="2400" dirty="0" smtClean="0">
                <a:solidFill>
                  <a:schemeClr val="bg1"/>
                </a:solidFill>
              </a:rPr>
              <a:t>Error in </a:t>
            </a:r>
          </a:p>
          <a:p>
            <a:pPr algn="ctr"/>
            <a:r>
              <a:rPr lang="en-US" sz="2400" dirty="0" smtClean="0">
                <a:solidFill>
                  <a:schemeClr val="bg1"/>
                </a:solidFill>
              </a:rPr>
              <a:t>Execution</a:t>
            </a:r>
            <a:endParaRPr lang="en-US" sz="2400" dirty="0">
              <a:solidFill>
                <a:schemeClr val="bg1"/>
              </a:solidFill>
            </a:endParaRPr>
          </a:p>
        </p:txBody>
      </p:sp>
      <p:sp>
        <p:nvSpPr>
          <p:cNvPr id="4" name="TextBox 3"/>
          <p:cNvSpPr txBox="1"/>
          <p:nvPr/>
        </p:nvSpPr>
        <p:spPr>
          <a:xfrm>
            <a:off x="2119542" y="2833451"/>
            <a:ext cx="761071" cy="646331"/>
          </a:xfrm>
          <a:prstGeom prst="rect">
            <a:avLst/>
          </a:prstGeom>
          <a:solidFill>
            <a:srgbClr val="063D98"/>
          </a:solidFill>
        </p:spPr>
        <p:txBody>
          <a:bodyPr wrap="none" rtlCol="0">
            <a:spAutoFit/>
          </a:bodyPr>
          <a:lstStyle/>
          <a:p>
            <a:pPr algn="ctr"/>
            <a:r>
              <a:rPr lang="en-US" dirty="0" smtClean="0">
                <a:solidFill>
                  <a:srgbClr val="FFFFFF"/>
                </a:solidFill>
              </a:rPr>
              <a:t>Type I </a:t>
            </a:r>
          </a:p>
          <a:p>
            <a:pPr algn="ctr"/>
            <a:r>
              <a:rPr lang="en-US" dirty="0" smtClean="0">
                <a:solidFill>
                  <a:srgbClr val="FFFFFF"/>
                </a:solidFill>
              </a:rPr>
              <a:t>Error</a:t>
            </a:r>
          </a:p>
        </p:txBody>
      </p:sp>
      <p:sp>
        <p:nvSpPr>
          <p:cNvPr id="5" name="TextBox 4"/>
          <p:cNvSpPr txBox="1"/>
          <p:nvPr/>
        </p:nvSpPr>
        <p:spPr>
          <a:xfrm>
            <a:off x="3073947" y="2833451"/>
            <a:ext cx="824865" cy="646331"/>
          </a:xfrm>
          <a:prstGeom prst="rect">
            <a:avLst/>
          </a:prstGeom>
          <a:solidFill>
            <a:srgbClr val="063D98"/>
          </a:solidFill>
        </p:spPr>
        <p:txBody>
          <a:bodyPr wrap="none" rtlCol="0">
            <a:spAutoFit/>
          </a:bodyPr>
          <a:lstStyle/>
          <a:p>
            <a:pPr algn="ctr"/>
            <a:r>
              <a:rPr lang="en-US" dirty="0" smtClean="0">
                <a:solidFill>
                  <a:srgbClr val="FFFFFF"/>
                </a:solidFill>
              </a:rPr>
              <a:t>Type II </a:t>
            </a:r>
          </a:p>
          <a:p>
            <a:pPr algn="ctr"/>
            <a:r>
              <a:rPr lang="en-US" dirty="0" smtClean="0">
                <a:solidFill>
                  <a:srgbClr val="FFFFFF"/>
                </a:solidFill>
              </a:rPr>
              <a:t>Error</a:t>
            </a:r>
            <a:endParaRPr lang="en-US" dirty="0">
              <a:solidFill>
                <a:srgbClr val="FFFFFF"/>
              </a:solidFill>
            </a:endParaRPr>
          </a:p>
        </p:txBody>
      </p:sp>
      <p:sp>
        <p:nvSpPr>
          <p:cNvPr id="14" name="TextBox 13"/>
          <p:cNvSpPr txBox="1"/>
          <p:nvPr/>
        </p:nvSpPr>
        <p:spPr>
          <a:xfrm>
            <a:off x="5602610" y="2833451"/>
            <a:ext cx="993707" cy="646331"/>
          </a:xfrm>
          <a:prstGeom prst="rect">
            <a:avLst/>
          </a:prstGeom>
          <a:solidFill>
            <a:srgbClr val="063D98"/>
          </a:solidFill>
        </p:spPr>
        <p:txBody>
          <a:bodyPr wrap="none" rtlCol="0">
            <a:spAutoFit/>
          </a:bodyPr>
          <a:lstStyle/>
          <a:p>
            <a:pPr algn="ctr"/>
            <a:r>
              <a:rPr lang="en-US" dirty="0" smtClean="0">
                <a:solidFill>
                  <a:srgbClr val="FFFFFF"/>
                </a:solidFill>
              </a:rPr>
              <a:t>Systems</a:t>
            </a:r>
          </a:p>
          <a:p>
            <a:pPr algn="ctr"/>
            <a:r>
              <a:rPr lang="en-US" dirty="0" smtClean="0">
                <a:solidFill>
                  <a:srgbClr val="FFFFFF"/>
                </a:solidFill>
              </a:rPr>
              <a:t>Error</a:t>
            </a:r>
          </a:p>
        </p:txBody>
      </p:sp>
      <p:sp>
        <p:nvSpPr>
          <p:cNvPr id="15" name="TextBox 14"/>
          <p:cNvSpPr txBox="1"/>
          <p:nvPr/>
        </p:nvSpPr>
        <p:spPr>
          <a:xfrm>
            <a:off x="6642732" y="2833451"/>
            <a:ext cx="886067" cy="646331"/>
          </a:xfrm>
          <a:prstGeom prst="rect">
            <a:avLst/>
          </a:prstGeom>
          <a:solidFill>
            <a:srgbClr val="063D98"/>
          </a:solidFill>
        </p:spPr>
        <p:txBody>
          <a:bodyPr wrap="none" rtlCol="0">
            <a:spAutoFit/>
          </a:bodyPr>
          <a:lstStyle/>
          <a:p>
            <a:pPr algn="ctr"/>
            <a:r>
              <a:rPr lang="en-US" dirty="0" smtClean="0">
                <a:solidFill>
                  <a:srgbClr val="FFFFFF"/>
                </a:solidFill>
              </a:rPr>
              <a:t>Human</a:t>
            </a:r>
          </a:p>
          <a:p>
            <a:pPr algn="ctr"/>
            <a:r>
              <a:rPr lang="en-US" dirty="0" smtClean="0">
                <a:solidFill>
                  <a:srgbClr val="FFFFFF"/>
                </a:solidFill>
              </a:rPr>
              <a:t>Error</a:t>
            </a:r>
            <a:endParaRPr lang="en-US" dirty="0">
              <a:solidFill>
                <a:srgbClr val="FFFFFF"/>
              </a:solidFill>
            </a:endParaRPr>
          </a:p>
        </p:txBody>
      </p:sp>
      <p:cxnSp>
        <p:nvCxnSpPr>
          <p:cNvPr id="7" name="Straight Arrow Connector 6"/>
          <p:cNvCxnSpPr>
            <a:endCxn id="4" idx="0"/>
          </p:cNvCxnSpPr>
          <p:nvPr/>
        </p:nvCxnSpPr>
        <p:spPr>
          <a:xfrm>
            <a:off x="2500078" y="2450184"/>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348918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6148714"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7075066" y="245599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nvGrpSpPr>
          <p:cNvPr id="6" name="Group 5"/>
          <p:cNvGrpSpPr/>
          <p:nvPr/>
        </p:nvGrpSpPr>
        <p:grpSpPr>
          <a:xfrm>
            <a:off x="2766077" y="3483642"/>
            <a:ext cx="1446213" cy="2821161"/>
            <a:chOff x="2766077" y="3483642"/>
            <a:chExt cx="1446213" cy="2821161"/>
          </a:xfrm>
        </p:grpSpPr>
        <p:cxnSp>
          <p:nvCxnSpPr>
            <p:cNvPr id="18" name="Straight Arrow Connector 17"/>
            <p:cNvCxnSpPr>
              <a:endCxn id="17" idx="0"/>
            </p:cNvCxnSpPr>
            <p:nvPr/>
          </p:nvCxnSpPr>
          <p:spPr>
            <a:xfrm>
              <a:off x="3474149" y="3483642"/>
              <a:ext cx="2" cy="509512"/>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nvGrpSpPr>
            <p:cNvPr id="8" name="Group 7"/>
            <p:cNvGrpSpPr/>
            <p:nvPr/>
          </p:nvGrpSpPr>
          <p:grpSpPr>
            <a:xfrm>
              <a:off x="2766077" y="3993154"/>
              <a:ext cx="1446213" cy="2311649"/>
              <a:chOff x="2766077" y="3993154"/>
              <a:chExt cx="1446213" cy="2311649"/>
            </a:xfrm>
          </p:grpSpPr>
          <p:sp>
            <p:nvSpPr>
              <p:cNvPr id="17" name="TextBox 16"/>
              <p:cNvSpPr txBox="1"/>
              <p:nvPr/>
            </p:nvSpPr>
            <p:spPr>
              <a:xfrm>
                <a:off x="2936327" y="3993154"/>
                <a:ext cx="1075648" cy="646331"/>
              </a:xfrm>
              <a:prstGeom prst="rect">
                <a:avLst/>
              </a:prstGeom>
              <a:solidFill>
                <a:schemeClr val="accent5">
                  <a:lumMod val="75000"/>
                </a:schemeClr>
              </a:solidFill>
              <a:ln>
                <a:solidFill>
                  <a:schemeClr val="accent1">
                    <a:lumMod val="50000"/>
                  </a:schemeClr>
                </a:solidFill>
              </a:ln>
            </p:spPr>
            <p:txBody>
              <a:bodyPr wrap="none" rtlCol="0">
                <a:spAutoFit/>
              </a:bodyPr>
              <a:lstStyle/>
              <a:p>
                <a:pPr algn="ctr"/>
                <a:r>
                  <a:rPr lang="en-US" dirty="0" smtClean="0">
                    <a:solidFill>
                      <a:srgbClr val="FFFFFF"/>
                    </a:solidFill>
                  </a:rPr>
                  <a:t>Failing to </a:t>
                </a:r>
              </a:p>
              <a:p>
                <a:pPr algn="ctr"/>
                <a:r>
                  <a:rPr lang="en-US" dirty="0" smtClean="0">
                    <a:solidFill>
                      <a:srgbClr val="FFFFFF"/>
                    </a:solidFill>
                  </a:rPr>
                  <a:t>See Wolf</a:t>
                </a:r>
              </a:p>
            </p:txBody>
          </p:sp>
          <p:pic>
            <p:nvPicPr>
              <p:cNvPr id="24" name="Picture 11" descr="C:\Users\Barbara\AppData\Local\Microsoft\Windows\Temporary Internet Files\Content.IE5\PGB5O6YI\MC900390910[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6077" y="4891928"/>
                <a:ext cx="1446213" cy="141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572388321"/>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6"/>
          <p:cNvSpPr>
            <a:spLocks noGrp="1" noChangeArrowheads="1"/>
          </p:cNvSpPr>
          <p:nvPr>
            <p:ph type="ftr" sz="quarter" idx="4294967295"/>
          </p:nvPr>
        </p:nvSpPr>
        <p:spPr>
          <a:xfrm>
            <a:off x="457200" y="6356350"/>
            <a:ext cx="2133600" cy="365125"/>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000">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sz="1600">
                <a:solidFill>
                  <a:schemeClr val="tx1"/>
                </a:solidFill>
                <a:latin typeface="Arial" charset="0"/>
                <a:ea typeface="ＭＳ Ｐゴシック" charset="0"/>
              </a:defRPr>
            </a:lvl3pPr>
            <a:lvl4pPr marL="1600200" indent="-228600">
              <a:defRPr sz="1400">
                <a:solidFill>
                  <a:schemeClr val="tx1"/>
                </a:solidFill>
                <a:latin typeface="Arial" charset="0"/>
                <a:ea typeface="ＭＳ Ｐゴシック" charset="0"/>
              </a:defRPr>
            </a:lvl4pPr>
            <a:lvl5pPr marL="2057400" indent="-228600">
              <a:defRPr sz="1400">
                <a:solidFill>
                  <a:schemeClr val="tx1"/>
                </a:solidFill>
                <a:latin typeface="Arial" charset="0"/>
                <a:ea typeface="ＭＳ Ｐゴシック" charset="0"/>
              </a:defRPr>
            </a:lvl5pPr>
            <a:lvl6pPr marL="2514600" indent="-228600" eaLnBrk="0" hangingPunct="0">
              <a:defRPr sz="1400">
                <a:solidFill>
                  <a:schemeClr val="tx1"/>
                </a:solidFill>
                <a:latin typeface="Arial" charset="0"/>
                <a:ea typeface="ＭＳ Ｐゴシック" charset="0"/>
              </a:defRPr>
            </a:lvl6pPr>
            <a:lvl7pPr marL="2971800" indent="-228600" eaLnBrk="0" hangingPunct="0">
              <a:defRPr sz="1400">
                <a:solidFill>
                  <a:schemeClr val="tx1"/>
                </a:solidFill>
                <a:latin typeface="Arial" charset="0"/>
                <a:ea typeface="ＭＳ Ｐゴシック" charset="0"/>
              </a:defRPr>
            </a:lvl7pPr>
            <a:lvl8pPr marL="3429000" indent="-228600" eaLnBrk="0" hangingPunct="0">
              <a:defRPr sz="1400">
                <a:solidFill>
                  <a:schemeClr val="tx1"/>
                </a:solidFill>
                <a:latin typeface="Arial" charset="0"/>
                <a:ea typeface="ＭＳ Ｐゴシック" charset="0"/>
              </a:defRPr>
            </a:lvl8pPr>
            <a:lvl9pPr marL="3886200" indent="-228600" eaLnBrk="0" hangingPunct="0">
              <a:defRPr sz="1400">
                <a:solidFill>
                  <a:schemeClr val="tx1"/>
                </a:solidFill>
                <a:latin typeface="Arial" charset="0"/>
                <a:ea typeface="ＭＳ Ｐゴシック" charset="0"/>
              </a:defRPr>
            </a:lvl9pPr>
          </a:lstStyle>
          <a:p>
            <a:pPr>
              <a:defRPr/>
            </a:pPr>
            <a:r>
              <a:rPr lang="en-US" sz="1100">
                <a:solidFill>
                  <a:schemeClr val="bg1"/>
                </a:solidFill>
              </a:rPr>
              <a:t>Truth cannot exist without error</a:t>
            </a:r>
          </a:p>
        </p:txBody>
      </p:sp>
      <p:sp>
        <p:nvSpPr>
          <p:cNvPr id="23555" name="Rectangle 2"/>
          <p:cNvSpPr>
            <a:spLocks noChangeArrowheads="1"/>
          </p:cNvSpPr>
          <p:nvPr/>
        </p:nvSpPr>
        <p:spPr bwMode="gray">
          <a:xfrm>
            <a:off x="355413" y="2454555"/>
            <a:ext cx="8388537" cy="2923877"/>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defRPr/>
            </a:pPr>
            <a:endParaRPr lang="en-US" sz="2800" b="1" dirty="0">
              <a:cs typeface="+mn-cs"/>
            </a:endParaRPr>
          </a:p>
          <a:p>
            <a:pPr>
              <a:defRPr/>
            </a:pPr>
            <a:r>
              <a:rPr lang="en-US" sz="2800" b="1" dirty="0">
                <a:cs typeface="+mn-cs"/>
              </a:rPr>
              <a:t>Type II error:</a:t>
            </a:r>
            <a:r>
              <a:rPr lang="en-US" sz="2800" dirty="0">
                <a:cs typeface="+mn-cs"/>
              </a:rPr>
              <a:t> </a:t>
            </a:r>
            <a:r>
              <a:rPr lang="en-US" sz="2800" dirty="0" smtClean="0">
                <a:cs typeface="+mn-cs"/>
              </a:rPr>
              <a:t> False </a:t>
            </a:r>
            <a:r>
              <a:rPr lang="en-US" sz="2800" dirty="0">
                <a:cs typeface="+mn-cs"/>
              </a:rPr>
              <a:t>negative: you assert something is </a:t>
            </a:r>
            <a:endParaRPr lang="en-US" sz="2800" dirty="0" smtClean="0">
              <a:cs typeface="+mn-cs"/>
            </a:endParaRPr>
          </a:p>
          <a:p>
            <a:pPr>
              <a:defRPr/>
            </a:pPr>
            <a:r>
              <a:rPr lang="en-US" sz="2800" dirty="0"/>
              <a:t>	</a:t>
            </a:r>
            <a:r>
              <a:rPr lang="en-US" sz="2800" dirty="0" smtClean="0"/>
              <a:t>			    </a:t>
            </a:r>
            <a:r>
              <a:rPr lang="en-US" sz="2800" dirty="0" smtClean="0">
                <a:cs typeface="+mn-cs"/>
              </a:rPr>
              <a:t>false </a:t>
            </a:r>
            <a:r>
              <a:rPr lang="en-US" sz="2800" dirty="0">
                <a:cs typeface="+mn-cs"/>
              </a:rPr>
              <a:t>when it is in fact true:</a:t>
            </a:r>
          </a:p>
          <a:p>
            <a:pPr>
              <a:defRPr/>
            </a:pPr>
            <a:endParaRPr lang="en-US" sz="2800" dirty="0">
              <a:cs typeface="+mn-cs"/>
            </a:endParaRPr>
          </a:p>
          <a:p>
            <a:pPr algn="ctr">
              <a:defRPr/>
            </a:pPr>
            <a:r>
              <a:rPr lang="en-US" sz="2800" dirty="0">
                <a:cs typeface="+mn-cs"/>
              </a:rPr>
              <a:t> </a:t>
            </a:r>
            <a:r>
              <a:rPr lang="en-US" sz="3600" b="1" i="1" dirty="0">
                <a:cs typeface="+mn-cs"/>
              </a:rPr>
              <a:t>failing to see the wolf</a:t>
            </a:r>
          </a:p>
          <a:p>
            <a:pPr algn="ctr">
              <a:defRPr/>
            </a:pPr>
            <a:endParaRPr lang="en-US" sz="3600" b="1" i="1" dirty="0">
              <a:cs typeface="+mn-cs"/>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gill">
  <a:themeElements>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118278"/>
      </a:hlink>
      <a:folHlink>
        <a:srgbClr val="128E89"/>
      </a:folHlink>
    </a:clrScheme>
    <a:fontScheme name="Orbit">
      <a:majorFont>
        <a:latin typeface="Candara"/>
        <a:ea typeface=""/>
        <a:cs typeface=""/>
        <a:font script="Jpan" typeface="ＭＳ Ｐゴシック"/>
        <a:font script="Hans" typeface="宋体"/>
        <a:font script="Hant" typeface="新細明體"/>
      </a:majorFont>
      <a:minorFont>
        <a:latin typeface="Candara"/>
        <a:ea typeface=""/>
        <a:cs typeface=""/>
        <a:font script="Jpan" typeface="ＭＳ Ｐゴシック"/>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gill.thmx</Template>
  <TotalTime>1472</TotalTime>
  <Words>3276</Words>
  <Application>Microsoft Macintosh PowerPoint</Application>
  <PresentationFormat>On-screen Show (4:3)</PresentationFormat>
  <Paragraphs>711</Paragraphs>
  <Slides>47</Slides>
  <Notes>36</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gill</vt:lpstr>
      <vt:lpstr>Understanding Error in the Emergency Department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Perceptual Selectivity </vt:lpstr>
      <vt:lpstr>Perceptual Selectivity </vt:lpstr>
      <vt:lpstr>PowerPoint Presentation</vt:lpstr>
      <vt:lpstr>A Quick Poll</vt:lpstr>
      <vt:lpstr>PowerPoint Presentation</vt:lpstr>
      <vt:lpstr>Case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Aleksandr Tichter</dc:creator>
  <cp:lastModifiedBy>Aleksandr Tichter</cp:lastModifiedBy>
  <cp:revision>58</cp:revision>
  <dcterms:created xsi:type="dcterms:W3CDTF">2019-01-08T19:53:41Z</dcterms:created>
  <dcterms:modified xsi:type="dcterms:W3CDTF">2019-01-30T04:09:11Z</dcterms:modified>
</cp:coreProperties>
</file>