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0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B3F351-230B-4F3B-BE2A-BD2E27D5382D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DB41EB-EFEB-4566-B3CF-B7459B37E5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r>
              <a:rPr lang="en-US" b="1" dirty="0" smtClean="0"/>
              <a:t>Hypothermia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514600"/>
          </a:xfrm>
        </p:spPr>
        <p:txBody>
          <a:bodyPr>
            <a:normAutofit fontScale="55000" lnSpcReduction="20000"/>
          </a:bodyPr>
          <a:lstStyle/>
          <a:p>
            <a:endParaRPr lang="en-US" sz="4400" dirty="0" smtClean="0"/>
          </a:p>
          <a:p>
            <a:r>
              <a:rPr lang="en-US" sz="4400" dirty="0" smtClean="0"/>
              <a:t>Aric Kupper, M.D.</a:t>
            </a:r>
          </a:p>
          <a:p>
            <a:endParaRPr lang="en-US" sz="4400" dirty="0" smtClean="0"/>
          </a:p>
          <a:p>
            <a:r>
              <a:rPr lang="en-US" sz="3600" dirty="0" smtClean="0"/>
              <a:t>Department of Emergency Medicine,</a:t>
            </a:r>
          </a:p>
          <a:p>
            <a:r>
              <a:rPr lang="en-US" sz="3600" dirty="0" smtClean="0"/>
              <a:t>New York Methodist Hospital,</a:t>
            </a:r>
          </a:p>
          <a:p>
            <a:r>
              <a:rPr lang="en-US" sz="3600" dirty="0" smtClean="0"/>
              <a:t>Member of </a:t>
            </a:r>
            <a:r>
              <a:rPr lang="en-US" sz="3600" dirty="0" smtClean="0"/>
              <a:t>NewYork</a:t>
            </a:r>
            <a:r>
              <a:rPr lang="en-US" sz="3600" dirty="0" smtClean="0"/>
              <a:t>-Presbyterian Healthcare System,</a:t>
            </a:r>
          </a:p>
          <a:p>
            <a:r>
              <a:rPr lang="en-US" sz="3600" dirty="0" smtClean="0"/>
              <a:t>Affiliate of Weill Cornell Medical College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400" dirty="0" smtClean="0"/>
              <a:t>Edelstein, Jamie A., et. al., “</a:t>
            </a:r>
            <a:r>
              <a:rPr lang="en-US" sz="1400" i="1" dirty="0" smtClean="0"/>
              <a:t>Hypothermia</a:t>
            </a:r>
            <a:r>
              <a:rPr lang="en-US" sz="1400" dirty="0" smtClean="0"/>
              <a:t>,”  </a:t>
            </a:r>
            <a:r>
              <a:rPr lang="en-US" sz="1400" u="sng" dirty="0" smtClean="0"/>
              <a:t>Emedicine</a:t>
            </a:r>
            <a:r>
              <a:rPr lang="en-US" sz="1400" dirty="0" smtClean="0"/>
              <a:t>.  2009.</a:t>
            </a:r>
          </a:p>
          <a:p>
            <a:pPr>
              <a:buNone/>
            </a:pPr>
            <a:endParaRPr lang="en-US" sz="1400" dirty="0" smtClean="0"/>
          </a:p>
          <a:p>
            <a:pPr>
              <a:buFont typeface="+mj-lt"/>
              <a:buAutoNum type="arabicPeriod" startAt="2"/>
            </a:pPr>
            <a:r>
              <a:rPr lang="en-US" sz="1400" dirty="0" smtClean="0"/>
              <a:t>Robert, J.R. &amp; Hedges, J.R, </a:t>
            </a:r>
            <a:r>
              <a:rPr lang="en-US" sz="1400" u="sng" dirty="0" smtClean="0"/>
              <a:t>Clinical Procedures in Emergency Medicine, 3rd ed.</a:t>
            </a:r>
            <a:r>
              <a:rPr lang="en-US" sz="1400" dirty="0" smtClean="0"/>
              <a:t>  W.B. Saunders Company.  1998.</a:t>
            </a:r>
          </a:p>
          <a:p>
            <a:pPr>
              <a:buNone/>
            </a:pPr>
            <a:r>
              <a:rPr lang="en-US" sz="1400" dirty="0" smtClean="0"/>
              <a:t> </a:t>
            </a:r>
          </a:p>
          <a:p>
            <a:pPr>
              <a:buFont typeface="+mj-lt"/>
              <a:buAutoNum type="arabicPeriod" startAt="3"/>
            </a:pPr>
            <a:r>
              <a:rPr lang="en-US" sz="1400" dirty="0" smtClean="0"/>
              <a:t>Tintinalli, Judith E., et. al., </a:t>
            </a:r>
            <a:r>
              <a:rPr lang="en-US" sz="1400" u="sng" dirty="0" smtClean="0"/>
              <a:t>Emergency Medicine: A Comprehensive Study Guide, 6th ed.</a:t>
            </a:r>
            <a:r>
              <a:rPr lang="en-US" sz="1400" dirty="0" smtClean="0"/>
              <a:t>  McGraw-Hill.  2004.</a:t>
            </a:r>
          </a:p>
          <a:p>
            <a:pPr>
              <a:buNone/>
            </a:pPr>
            <a:endParaRPr lang="en-US" sz="1400" dirty="0" smtClean="0"/>
          </a:p>
          <a:p>
            <a:pPr>
              <a:buFont typeface="+mj-lt"/>
              <a:buAutoNum type="arabicPeriod" startAt="4"/>
            </a:pPr>
            <a:r>
              <a:rPr lang="en-US" sz="1400" dirty="0" smtClean="0"/>
              <a:t>Wolfson, Allan B., et. al., </a:t>
            </a:r>
            <a:r>
              <a:rPr lang="en-US" sz="1400" u="sng" dirty="0" smtClean="0"/>
              <a:t>Harwood-Nuss' Clinical Practice of Emergency Medicine, 4th ed.</a:t>
            </a:r>
            <a:r>
              <a:rPr lang="en-US" sz="1400" dirty="0" smtClean="0"/>
              <a:t>  Lippincott Williams &amp; Wilkins.  2005.</a:t>
            </a:r>
          </a:p>
          <a:p>
            <a:endParaRPr lang="en-US" sz="4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Definition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u="sng" dirty="0" smtClean="0"/>
          </a:p>
          <a:p>
            <a:pPr algn="ctr">
              <a:buNone/>
            </a:pPr>
            <a:r>
              <a:rPr lang="en-US" b="1" u="sng" dirty="0" smtClean="0"/>
              <a:t>Hypothermia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dirty="0" smtClean="0"/>
              <a:t>Core body temperature less than 35</a:t>
            </a:r>
            <a:r>
              <a:rPr lang="en-US" baseline="30000" dirty="0" smtClean="0"/>
              <a:t>O</a:t>
            </a:r>
            <a:r>
              <a:rPr lang="en-US" dirty="0" smtClean="0"/>
              <a:t>C (95</a:t>
            </a:r>
            <a:r>
              <a:rPr lang="en-US" baseline="30000" dirty="0" smtClean="0"/>
              <a:t>O</a:t>
            </a:r>
            <a:r>
              <a:rPr lang="en-US" dirty="0" smtClean="0"/>
              <a:t>F).</a:t>
            </a:r>
          </a:p>
          <a:p>
            <a:pPr algn="ctr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Hypothermia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Accidental vs. Intentional</a:t>
            </a:r>
          </a:p>
          <a:p>
            <a:pPr lvl="1">
              <a:buFont typeface="Wingdings" pitchFamily="2" charset="2"/>
              <a:buChar char="Ø"/>
            </a:pPr>
            <a:r>
              <a:rPr lang="en-US" u="sng" dirty="0" smtClean="0"/>
              <a:t>Accidental</a:t>
            </a:r>
            <a:r>
              <a:rPr lang="en-US" dirty="0" smtClean="0"/>
              <a:t>: Usually due to unintentional exposure to cold.</a:t>
            </a:r>
          </a:p>
          <a:p>
            <a:pPr lvl="1">
              <a:buFont typeface="Wingdings" pitchFamily="2" charset="2"/>
              <a:buChar char="Ø"/>
            </a:pPr>
            <a:r>
              <a:rPr lang="en-US" u="sng" dirty="0" smtClean="0"/>
              <a:t>Intentional</a:t>
            </a:r>
            <a:r>
              <a:rPr lang="en-US" dirty="0" smtClean="0"/>
              <a:t>: a.k.a. Therapeutic Hypothermia, usually medically induced for it’s </a:t>
            </a:r>
            <a:r>
              <a:rPr lang="en-US" dirty="0" smtClean="0"/>
              <a:t>neuroprotective</a:t>
            </a:r>
            <a:r>
              <a:rPr lang="en-US" dirty="0" smtClean="0"/>
              <a:t> properties.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Primary vs. Secondary</a:t>
            </a:r>
          </a:p>
          <a:p>
            <a:pPr lvl="1">
              <a:buFont typeface="Wingdings" pitchFamily="2" charset="2"/>
              <a:buChar char="Ø"/>
            </a:pPr>
            <a:r>
              <a:rPr lang="en-US" u="sng" dirty="0" smtClean="0"/>
              <a:t>Primary</a:t>
            </a:r>
            <a:r>
              <a:rPr lang="en-US" dirty="0" smtClean="0"/>
              <a:t>: Due to exposure to cold.</a:t>
            </a:r>
          </a:p>
          <a:p>
            <a:pPr lvl="1">
              <a:buFont typeface="Wingdings" pitchFamily="2" charset="2"/>
              <a:buChar char="Ø"/>
            </a:pPr>
            <a:r>
              <a:rPr lang="en-US" u="sng" dirty="0" smtClean="0"/>
              <a:t>Secondary</a:t>
            </a:r>
            <a:r>
              <a:rPr lang="en-US" dirty="0" smtClean="0"/>
              <a:t>: Due to underlying medical illness (e.g., sepsis, numerous endocrinopathies, CNS pathology/trauma, Wernicke’s encephalopathy).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Modes of Heat Loss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u="sng" dirty="0" smtClean="0"/>
              <a:t>Conduction</a:t>
            </a:r>
            <a:r>
              <a:rPr lang="en-US" dirty="0" smtClean="0"/>
              <a:t> – </a:t>
            </a:r>
            <a:r>
              <a:rPr lang="en-US" sz="2800" dirty="0" smtClean="0"/>
              <a:t>Transfer of heat from a warmer object to a cooler object.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Radiation</a:t>
            </a:r>
            <a:r>
              <a:rPr lang="en-US" dirty="0" smtClean="0"/>
              <a:t> – </a:t>
            </a:r>
            <a:r>
              <a:rPr lang="en-US" sz="2800" dirty="0" smtClean="0"/>
              <a:t>Transfer of heat from a warmer body to the cooler air.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Convection</a:t>
            </a:r>
            <a:r>
              <a:rPr lang="en-US" dirty="0" smtClean="0"/>
              <a:t> – </a:t>
            </a:r>
            <a:r>
              <a:rPr lang="en-US" sz="3000" dirty="0" smtClean="0"/>
              <a:t>The transfer of heat by the movement of heated material (e.g., the removal of air that has been warmed by the body’s radiation of heat).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Evaporation</a:t>
            </a:r>
            <a:r>
              <a:rPr lang="en-US" dirty="0" smtClean="0"/>
              <a:t> – </a:t>
            </a:r>
            <a:r>
              <a:rPr lang="en-US" sz="2800" dirty="0" smtClean="0"/>
              <a:t>Transfer of heat associated with the transition of liquid (e.g., sweat) into vapor.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Respiration</a:t>
            </a:r>
            <a:r>
              <a:rPr lang="en-US" dirty="0" smtClean="0"/>
              <a:t> – </a:t>
            </a:r>
            <a:r>
              <a:rPr lang="en-US" sz="3000" dirty="0" smtClean="0"/>
              <a:t>A unique form of convection.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Risk Factors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u="sng" dirty="0" smtClean="0"/>
              <a:t>Extremes of age</a:t>
            </a:r>
            <a:r>
              <a:rPr lang="en-US" dirty="0" smtClean="0"/>
              <a:t> –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The very young and the very old.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Altered sensorium</a:t>
            </a:r>
            <a:r>
              <a:rPr lang="en-US" dirty="0" smtClean="0"/>
              <a:t> –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e.g., Intoxication, Mental illness.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Responses to Cold Exposure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u="sng" dirty="0" smtClean="0"/>
              <a:t>Behavioral modifications</a:t>
            </a:r>
            <a:r>
              <a:rPr lang="en-US" dirty="0" smtClean="0"/>
              <a:t> –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e.g., Putting on clothing, Going indoors.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Physiologic modifications</a:t>
            </a:r>
            <a:r>
              <a:rPr lang="en-US" dirty="0" smtClean="0"/>
              <a:t> –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Excitation stage, &gt;32</a:t>
            </a:r>
            <a:r>
              <a:rPr lang="en-US" baseline="30000" dirty="0" smtClean="0"/>
              <a:t>O</a:t>
            </a:r>
            <a:r>
              <a:rPr lang="en-US" dirty="0" smtClean="0"/>
              <a:t>C (89.6</a:t>
            </a:r>
            <a:r>
              <a:rPr lang="en-US" baseline="30000" dirty="0" smtClean="0"/>
              <a:t>O</a:t>
            </a:r>
            <a:r>
              <a:rPr lang="en-US" dirty="0" smtClean="0"/>
              <a:t>F)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Regulated by the hypothalamus.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Peripheral vasoconstriction.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Shivering (increases heat production by 200-500%)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Increasing circulating thyroxine and epinephrine levels.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Adynamic Stage, &lt;32</a:t>
            </a:r>
            <a:r>
              <a:rPr lang="en-US" baseline="30000" dirty="0" smtClean="0"/>
              <a:t>O</a:t>
            </a:r>
            <a:r>
              <a:rPr lang="en-US" dirty="0" smtClean="0"/>
              <a:t>C (89.6</a:t>
            </a:r>
            <a:r>
              <a:rPr lang="en-US" baseline="30000" dirty="0" smtClean="0"/>
              <a:t>O</a:t>
            </a:r>
            <a:r>
              <a:rPr lang="en-US" dirty="0" smtClean="0"/>
              <a:t>F)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Shivering ceases.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Hypothermia’s Effect on the Body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u="sng" dirty="0" smtClean="0"/>
              <a:t>Cardiac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Suppresses cardiac activity.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Dysrhythmogenic.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Increases cardiac muscle irritability.</a:t>
            </a:r>
          </a:p>
          <a:p>
            <a:pPr>
              <a:buFont typeface="Wingdings" pitchFamily="2" charset="2"/>
              <a:buChar char="Ø"/>
            </a:pPr>
            <a:r>
              <a:rPr lang="en-US" u="sng" dirty="0" smtClean="0"/>
              <a:t>Pulmonary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Initially excites, then suppresses respiratory drive.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Depresses cough and gag reflexes.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Cold-induced bronchorrhea.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CNS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400" dirty="0" smtClean="0"/>
              <a:t>Progressively depresses mental status.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400" dirty="0" smtClean="0"/>
              <a:t>Dilated or unresponsive pupils.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Hypothermia’s Effect on the Body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2800" u="sng" dirty="0" smtClean="0"/>
              <a:t>Renal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“Cold” diuresis.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ARF (due to rhabdomyolysis due to immobility).</a:t>
            </a:r>
          </a:p>
          <a:p>
            <a:pPr>
              <a:buFont typeface="Wingdings" pitchFamily="2" charset="2"/>
              <a:buChar char="v"/>
            </a:pPr>
            <a:r>
              <a:rPr lang="en-US" sz="2800" u="sng" dirty="0" smtClean="0"/>
              <a:t>GI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Pancreatitis (pancreatic necrosis).</a:t>
            </a:r>
          </a:p>
          <a:p>
            <a:pPr>
              <a:buFont typeface="Wingdings" pitchFamily="2" charset="2"/>
              <a:buChar char="v"/>
            </a:pPr>
            <a:r>
              <a:rPr lang="en-US" sz="2800" u="sng" dirty="0" smtClean="0"/>
              <a:t>Hematologic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Thromboembolic state.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Bleeding (due to platelet and coagulation cascade dysfunction).</a:t>
            </a:r>
          </a:p>
          <a:p>
            <a:pPr>
              <a:buFont typeface="Wingdings" pitchFamily="2" charset="2"/>
              <a:buChar char="v"/>
            </a:pPr>
            <a:r>
              <a:rPr lang="en-US" sz="2800" u="sng" dirty="0" smtClean="0"/>
              <a:t>Acid-Base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Common, but unpredictable.  Any disturbance is possible.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Treatment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ABC’s.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Passive Rewarming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e.g., Remove from environment, Insulate.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Active External Rewarming (set at 40</a:t>
            </a:r>
            <a:r>
              <a:rPr lang="en-US" u="sng" baseline="30000" dirty="0" smtClean="0"/>
              <a:t>O</a:t>
            </a:r>
            <a:r>
              <a:rPr lang="en-US" u="sng" dirty="0" smtClean="0"/>
              <a:t>C)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e.g., Bath, Warm forced air, Heating blanket.</a:t>
            </a:r>
          </a:p>
          <a:p>
            <a:pPr>
              <a:buFont typeface="Wingdings" pitchFamily="2" charset="2"/>
              <a:buChar char="v"/>
            </a:pPr>
            <a:r>
              <a:rPr lang="en-US" u="sng" dirty="0" smtClean="0"/>
              <a:t>Active Core Rewarming (set at 40</a:t>
            </a:r>
            <a:r>
              <a:rPr lang="en-US" u="sng" baseline="30000" dirty="0" smtClean="0"/>
              <a:t>O</a:t>
            </a:r>
            <a:r>
              <a:rPr lang="en-US" u="sng" dirty="0" smtClean="0"/>
              <a:t>C)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e.g., Warm IVF, Warm humidified supplemental O</a:t>
            </a:r>
            <a:r>
              <a:rPr lang="en-US" baseline="-25000" dirty="0" smtClean="0"/>
              <a:t>2</a:t>
            </a:r>
            <a:r>
              <a:rPr lang="en-US" dirty="0" smtClean="0"/>
              <a:t>,  Warm lavage (Gastric, Bladder, Peritoneal, Pleural, Mediastinal), Extracorporeal rewarming.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187</TotalTime>
  <Words>541</Words>
  <Application>Microsoft Macintosh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Hypothermia</vt:lpstr>
      <vt:lpstr>Definition</vt:lpstr>
      <vt:lpstr>Types of Hypothermia</vt:lpstr>
      <vt:lpstr>Modes of Heat Loss</vt:lpstr>
      <vt:lpstr>Risk Factors</vt:lpstr>
      <vt:lpstr>Responses to Cold Exposure</vt:lpstr>
      <vt:lpstr>Hypothermia’s Effect on the Body</vt:lpstr>
      <vt:lpstr>Hypothermia’s Effect on the Body</vt:lpstr>
      <vt:lpstr>Treatment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Hypothermia</dc:title>
  <dc:creator>Aric S. Kupper</dc:creator>
  <cp:lastModifiedBy>Simulation Center Prog. Coord.</cp:lastModifiedBy>
  <cp:revision>23</cp:revision>
  <dcterms:created xsi:type="dcterms:W3CDTF">2011-02-16T18:28:20Z</dcterms:created>
  <dcterms:modified xsi:type="dcterms:W3CDTF">2011-02-23T20:21:47Z</dcterms:modified>
</cp:coreProperties>
</file>